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58"/>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5" r:id="rId22"/>
    <p:sldId id="278" r:id="rId23"/>
    <p:sldId id="281" r:id="rId24"/>
    <p:sldId id="283" r:id="rId25"/>
    <p:sldId id="279" r:id="rId26"/>
    <p:sldId id="280" r:id="rId27"/>
    <p:sldId id="282" r:id="rId28"/>
    <p:sldId id="284" r:id="rId29"/>
    <p:sldId id="277" r:id="rId30"/>
    <p:sldId id="286" r:id="rId31"/>
    <p:sldId id="287" r:id="rId32"/>
    <p:sldId id="288" r:id="rId33"/>
    <p:sldId id="290" r:id="rId34"/>
    <p:sldId id="291" r:id="rId35"/>
    <p:sldId id="292" r:id="rId36"/>
    <p:sldId id="293" r:id="rId37"/>
    <p:sldId id="294" r:id="rId38"/>
    <p:sldId id="295" r:id="rId39"/>
    <p:sldId id="297" r:id="rId40"/>
    <p:sldId id="299" r:id="rId41"/>
    <p:sldId id="300" r:id="rId42"/>
    <p:sldId id="301" r:id="rId43"/>
    <p:sldId id="298" r:id="rId44"/>
    <p:sldId id="302" r:id="rId45"/>
    <p:sldId id="303" r:id="rId46"/>
    <p:sldId id="305" r:id="rId47"/>
    <p:sldId id="304" r:id="rId48"/>
    <p:sldId id="306" r:id="rId49"/>
    <p:sldId id="307" r:id="rId50"/>
    <p:sldId id="308" r:id="rId51"/>
    <p:sldId id="309" r:id="rId52"/>
    <p:sldId id="310" r:id="rId53"/>
    <p:sldId id="311" r:id="rId54"/>
    <p:sldId id="312" r:id="rId55"/>
    <p:sldId id="313" r:id="rId56"/>
    <p:sldId id="314" r:id="rId5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8" autoAdjust="0"/>
    <p:restoredTop sz="94660"/>
  </p:normalViewPr>
  <p:slideViewPr>
    <p:cSldViewPr snapToGrid="0" snapToObjects="1">
      <p:cViewPr varScale="1">
        <p:scale>
          <a:sx n="70" d="100"/>
          <a:sy n="70" d="100"/>
        </p:scale>
        <p:origin x="63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683F05-A024-2C40-86D9-189FD49EF205}" type="doc">
      <dgm:prSet loTypeId="urn:microsoft.com/office/officeart/2008/layout/RadialCluster" loCatId="" qsTypeId="urn:microsoft.com/office/officeart/2005/8/quickstyle/simple2" qsCatId="simple" csTypeId="urn:microsoft.com/office/officeart/2005/8/colors/colorful1" csCatId="colorful" phldr="1"/>
      <dgm:spPr/>
      <dgm:t>
        <a:bodyPr/>
        <a:lstStyle/>
        <a:p>
          <a:endParaRPr lang="en-US"/>
        </a:p>
      </dgm:t>
    </dgm:pt>
    <dgm:pt modelId="{5297E676-CA39-F44B-AB96-217AEB01A50A}">
      <dgm:prSet phldrT="[Text]"/>
      <dgm:spPr/>
      <dgm:t>
        <a:bodyPr/>
        <a:lstStyle/>
        <a:p>
          <a:r>
            <a:rPr lang="en-US" dirty="0" err="1" smtClean="0"/>
            <a:t>Martyn</a:t>
          </a:r>
          <a:endParaRPr lang="en-US" dirty="0"/>
        </a:p>
      </dgm:t>
    </dgm:pt>
    <dgm:pt modelId="{227F006A-0FCA-8E4A-8411-1B52593551C4}" type="parTrans" cxnId="{86528FF3-6076-8444-8D0A-82DFC25A03D0}">
      <dgm:prSet/>
      <dgm:spPr/>
      <dgm:t>
        <a:bodyPr/>
        <a:lstStyle/>
        <a:p>
          <a:endParaRPr lang="en-US"/>
        </a:p>
      </dgm:t>
    </dgm:pt>
    <dgm:pt modelId="{6E57AF02-44D2-4B46-8A39-00E33192E596}" type="sibTrans" cxnId="{86528FF3-6076-8444-8D0A-82DFC25A03D0}">
      <dgm:prSet/>
      <dgm:spPr/>
      <dgm:t>
        <a:bodyPr/>
        <a:lstStyle/>
        <a:p>
          <a:endParaRPr lang="en-US"/>
        </a:p>
      </dgm:t>
    </dgm:pt>
    <dgm:pt modelId="{C0A856E8-640F-2D45-A3AF-694CE3CDAD43}">
      <dgm:prSet phldrT="[Text]"/>
      <dgm:spPr/>
      <dgm:t>
        <a:bodyPr/>
        <a:lstStyle/>
        <a:p>
          <a:r>
            <a:rPr lang="en-US" dirty="0" smtClean="0"/>
            <a:t>William</a:t>
          </a:r>
          <a:endParaRPr lang="en-US" dirty="0"/>
        </a:p>
      </dgm:t>
    </dgm:pt>
    <dgm:pt modelId="{ABEC2FFC-3B73-C944-BDF0-A82B27CD47F1}" type="parTrans" cxnId="{B8F199C1-D404-5344-86F5-371F588B6A1B}">
      <dgm:prSet/>
      <dgm:spPr/>
      <dgm:t>
        <a:bodyPr/>
        <a:lstStyle/>
        <a:p>
          <a:endParaRPr lang="en-US"/>
        </a:p>
      </dgm:t>
    </dgm:pt>
    <dgm:pt modelId="{74DA49A9-7E23-F544-ABB1-6387A9A680E7}" type="sibTrans" cxnId="{B8F199C1-D404-5344-86F5-371F588B6A1B}">
      <dgm:prSet/>
      <dgm:spPr/>
      <dgm:t>
        <a:bodyPr/>
        <a:lstStyle/>
        <a:p>
          <a:endParaRPr lang="en-US"/>
        </a:p>
      </dgm:t>
    </dgm:pt>
    <dgm:pt modelId="{73227D04-E9D2-F94F-98F1-EB0E72749BED}">
      <dgm:prSet phldrT="[Text]"/>
      <dgm:spPr/>
      <dgm:t>
        <a:bodyPr/>
        <a:lstStyle/>
        <a:p>
          <a:r>
            <a:rPr lang="en-US" dirty="0" smtClean="0"/>
            <a:t>Alex</a:t>
          </a:r>
          <a:endParaRPr lang="en-US" dirty="0"/>
        </a:p>
      </dgm:t>
    </dgm:pt>
    <dgm:pt modelId="{2D821B84-C5E7-F343-ABBD-5F0339624BBB}" type="parTrans" cxnId="{DDC46741-C5C8-E34E-A396-C12B0E2041B1}">
      <dgm:prSet/>
      <dgm:spPr/>
      <dgm:t>
        <a:bodyPr/>
        <a:lstStyle/>
        <a:p>
          <a:endParaRPr lang="en-US"/>
        </a:p>
      </dgm:t>
    </dgm:pt>
    <dgm:pt modelId="{9F40E9E5-9630-624D-848A-DADC98F134DC}" type="sibTrans" cxnId="{DDC46741-C5C8-E34E-A396-C12B0E2041B1}">
      <dgm:prSet/>
      <dgm:spPr/>
      <dgm:t>
        <a:bodyPr/>
        <a:lstStyle/>
        <a:p>
          <a:endParaRPr lang="en-US"/>
        </a:p>
      </dgm:t>
    </dgm:pt>
    <dgm:pt modelId="{D5129D42-20EE-FF43-BCB7-6E77926BA929}">
      <dgm:prSet phldrT="[Text]"/>
      <dgm:spPr/>
      <dgm:t>
        <a:bodyPr/>
        <a:lstStyle/>
        <a:p>
          <a:r>
            <a:rPr lang="en-US" dirty="0" smtClean="0"/>
            <a:t>Aunty Jean</a:t>
          </a:r>
          <a:endParaRPr lang="en-US" dirty="0"/>
        </a:p>
      </dgm:t>
    </dgm:pt>
    <dgm:pt modelId="{6F9D70FA-4544-4941-AC38-03730A655532}" type="parTrans" cxnId="{DACBAEF1-0E3B-A44C-AED3-0A04163B735B}">
      <dgm:prSet/>
      <dgm:spPr/>
      <dgm:t>
        <a:bodyPr/>
        <a:lstStyle/>
        <a:p>
          <a:endParaRPr lang="en-US"/>
        </a:p>
      </dgm:t>
    </dgm:pt>
    <dgm:pt modelId="{C3F6125B-9284-6246-8233-9F30E6987267}" type="sibTrans" cxnId="{DACBAEF1-0E3B-A44C-AED3-0A04163B735B}">
      <dgm:prSet/>
      <dgm:spPr/>
      <dgm:t>
        <a:bodyPr/>
        <a:lstStyle/>
        <a:p>
          <a:endParaRPr lang="en-US"/>
        </a:p>
      </dgm:t>
    </dgm:pt>
    <dgm:pt modelId="{8DD9112B-2341-5447-AC6D-826A8BF1EBA1}">
      <dgm:prSet phldrT="[Text]"/>
      <dgm:spPr/>
      <dgm:t>
        <a:bodyPr/>
        <a:lstStyle/>
        <a:p>
          <a:r>
            <a:rPr lang="en-US" dirty="0" smtClean="0"/>
            <a:t>Dean</a:t>
          </a:r>
          <a:endParaRPr lang="en-US" dirty="0"/>
        </a:p>
      </dgm:t>
    </dgm:pt>
    <dgm:pt modelId="{9B612EFB-24E0-C344-A135-6FD1A2B23367}" type="parTrans" cxnId="{6CE71DA9-7864-CA4D-BDE9-174562743292}">
      <dgm:prSet/>
      <dgm:spPr/>
      <dgm:t>
        <a:bodyPr/>
        <a:lstStyle/>
        <a:p>
          <a:endParaRPr lang="en-US"/>
        </a:p>
      </dgm:t>
    </dgm:pt>
    <dgm:pt modelId="{C19F4636-4C90-6E4C-83F9-55ED9F28CF2E}" type="sibTrans" cxnId="{6CE71DA9-7864-CA4D-BDE9-174562743292}">
      <dgm:prSet/>
      <dgm:spPr/>
      <dgm:t>
        <a:bodyPr/>
        <a:lstStyle/>
        <a:p>
          <a:endParaRPr lang="en-US"/>
        </a:p>
      </dgm:t>
    </dgm:pt>
    <dgm:pt modelId="{61CAD65A-9019-0143-A334-FE72066DC993}" type="pres">
      <dgm:prSet presAssocID="{07683F05-A024-2C40-86D9-189FD49EF205}" presName="Name0" presStyleCnt="0">
        <dgm:presLayoutVars>
          <dgm:chMax val="1"/>
          <dgm:chPref val="1"/>
          <dgm:dir/>
          <dgm:animOne val="branch"/>
          <dgm:animLvl val="lvl"/>
        </dgm:presLayoutVars>
      </dgm:prSet>
      <dgm:spPr/>
      <dgm:t>
        <a:bodyPr/>
        <a:lstStyle/>
        <a:p>
          <a:endParaRPr lang="en-US"/>
        </a:p>
      </dgm:t>
    </dgm:pt>
    <dgm:pt modelId="{1A024F6B-4D0E-9642-B64E-E74BA9CAA6E8}" type="pres">
      <dgm:prSet presAssocID="{5297E676-CA39-F44B-AB96-217AEB01A50A}" presName="singleCycle" presStyleCnt="0"/>
      <dgm:spPr/>
    </dgm:pt>
    <dgm:pt modelId="{7BAB42FA-0C25-C14A-B612-BDCE24683FF3}" type="pres">
      <dgm:prSet presAssocID="{5297E676-CA39-F44B-AB96-217AEB01A50A}" presName="singleCenter" presStyleLbl="node1" presStyleIdx="0" presStyleCnt="5">
        <dgm:presLayoutVars>
          <dgm:chMax val="7"/>
          <dgm:chPref val="7"/>
        </dgm:presLayoutVars>
      </dgm:prSet>
      <dgm:spPr/>
      <dgm:t>
        <a:bodyPr/>
        <a:lstStyle/>
        <a:p>
          <a:endParaRPr lang="en-US"/>
        </a:p>
      </dgm:t>
    </dgm:pt>
    <dgm:pt modelId="{CBB0A610-47F6-204B-80D8-1827DF9F39B6}" type="pres">
      <dgm:prSet presAssocID="{ABEC2FFC-3B73-C944-BDF0-A82B27CD47F1}" presName="Name56" presStyleLbl="parChTrans1D2" presStyleIdx="0" presStyleCnt="4"/>
      <dgm:spPr/>
      <dgm:t>
        <a:bodyPr/>
        <a:lstStyle/>
        <a:p>
          <a:endParaRPr lang="en-US"/>
        </a:p>
      </dgm:t>
    </dgm:pt>
    <dgm:pt modelId="{AC3B3CB1-3A6E-DB44-9658-5276AB601491}" type="pres">
      <dgm:prSet presAssocID="{C0A856E8-640F-2D45-A3AF-694CE3CDAD43}" presName="text0" presStyleLbl="node1" presStyleIdx="1" presStyleCnt="5">
        <dgm:presLayoutVars>
          <dgm:bulletEnabled val="1"/>
        </dgm:presLayoutVars>
      </dgm:prSet>
      <dgm:spPr/>
      <dgm:t>
        <a:bodyPr/>
        <a:lstStyle/>
        <a:p>
          <a:endParaRPr lang="en-US"/>
        </a:p>
      </dgm:t>
    </dgm:pt>
    <dgm:pt modelId="{EA68FA8A-00C7-7C4E-AB41-A8AB79E01985}" type="pres">
      <dgm:prSet presAssocID="{2D821B84-C5E7-F343-ABBD-5F0339624BBB}" presName="Name56" presStyleLbl="parChTrans1D2" presStyleIdx="1" presStyleCnt="4"/>
      <dgm:spPr/>
      <dgm:t>
        <a:bodyPr/>
        <a:lstStyle/>
        <a:p>
          <a:endParaRPr lang="en-US"/>
        </a:p>
      </dgm:t>
    </dgm:pt>
    <dgm:pt modelId="{469A383E-968E-C649-9FC3-3A3F8BDA22B8}" type="pres">
      <dgm:prSet presAssocID="{73227D04-E9D2-F94F-98F1-EB0E72749BED}" presName="text0" presStyleLbl="node1" presStyleIdx="2" presStyleCnt="5">
        <dgm:presLayoutVars>
          <dgm:bulletEnabled val="1"/>
        </dgm:presLayoutVars>
      </dgm:prSet>
      <dgm:spPr/>
      <dgm:t>
        <a:bodyPr/>
        <a:lstStyle/>
        <a:p>
          <a:endParaRPr lang="en-US"/>
        </a:p>
      </dgm:t>
    </dgm:pt>
    <dgm:pt modelId="{0683B460-97F3-2E43-909C-AD56BA6C2269}" type="pres">
      <dgm:prSet presAssocID="{6F9D70FA-4544-4941-AC38-03730A655532}" presName="Name56" presStyleLbl="parChTrans1D2" presStyleIdx="2" presStyleCnt="4"/>
      <dgm:spPr/>
      <dgm:t>
        <a:bodyPr/>
        <a:lstStyle/>
        <a:p>
          <a:endParaRPr lang="en-US"/>
        </a:p>
      </dgm:t>
    </dgm:pt>
    <dgm:pt modelId="{155223E0-FDE5-7F44-AC6B-77B9F6BBDD8E}" type="pres">
      <dgm:prSet presAssocID="{D5129D42-20EE-FF43-BCB7-6E77926BA929}" presName="text0" presStyleLbl="node1" presStyleIdx="3" presStyleCnt="5">
        <dgm:presLayoutVars>
          <dgm:bulletEnabled val="1"/>
        </dgm:presLayoutVars>
      </dgm:prSet>
      <dgm:spPr/>
      <dgm:t>
        <a:bodyPr/>
        <a:lstStyle/>
        <a:p>
          <a:endParaRPr lang="en-US"/>
        </a:p>
      </dgm:t>
    </dgm:pt>
    <dgm:pt modelId="{CFE97E18-CAD8-7D4C-87E3-7427628B6C0B}" type="pres">
      <dgm:prSet presAssocID="{9B612EFB-24E0-C344-A135-6FD1A2B23367}" presName="Name56" presStyleLbl="parChTrans1D2" presStyleIdx="3" presStyleCnt="4"/>
      <dgm:spPr/>
      <dgm:t>
        <a:bodyPr/>
        <a:lstStyle/>
        <a:p>
          <a:endParaRPr lang="en-US"/>
        </a:p>
      </dgm:t>
    </dgm:pt>
    <dgm:pt modelId="{313EEBBA-2C35-5346-8E1E-DCDCAF915687}" type="pres">
      <dgm:prSet presAssocID="{8DD9112B-2341-5447-AC6D-826A8BF1EBA1}" presName="text0" presStyleLbl="node1" presStyleIdx="4" presStyleCnt="5">
        <dgm:presLayoutVars>
          <dgm:bulletEnabled val="1"/>
        </dgm:presLayoutVars>
      </dgm:prSet>
      <dgm:spPr/>
      <dgm:t>
        <a:bodyPr/>
        <a:lstStyle/>
        <a:p>
          <a:endParaRPr lang="en-US"/>
        </a:p>
      </dgm:t>
    </dgm:pt>
  </dgm:ptLst>
  <dgm:cxnLst>
    <dgm:cxn modelId="{69DBA0F2-9E69-854D-856B-934713FAC8E3}" type="presOf" srcId="{C0A856E8-640F-2D45-A3AF-694CE3CDAD43}" destId="{AC3B3CB1-3A6E-DB44-9658-5276AB601491}" srcOrd="0" destOrd="0" presId="urn:microsoft.com/office/officeart/2008/layout/RadialCluster"/>
    <dgm:cxn modelId="{849463EC-77FB-9044-9334-4B3978FDA10E}" type="presOf" srcId="{9B612EFB-24E0-C344-A135-6FD1A2B23367}" destId="{CFE97E18-CAD8-7D4C-87E3-7427628B6C0B}" srcOrd="0" destOrd="0" presId="urn:microsoft.com/office/officeart/2008/layout/RadialCluster"/>
    <dgm:cxn modelId="{71B23252-09E0-9D41-A320-CD6FA64D3184}" type="presOf" srcId="{6F9D70FA-4544-4941-AC38-03730A655532}" destId="{0683B460-97F3-2E43-909C-AD56BA6C2269}" srcOrd="0" destOrd="0" presId="urn:microsoft.com/office/officeart/2008/layout/RadialCluster"/>
    <dgm:cxn modelId="{DE041501-B3BB-FE47-BE90-1919D6CF6058}" type="presOf" srcId="{8DD9112B-2341-5447-AC6D-826A8BF1EBA1}" destId="{313EEBBA-2C35-5346-8E1E-DCDCAF915687}" srcOrd="0" destOrd="0" presId="urn:microsoft.com/office/officeart/2008/layout/RadialCluster"/>
    <dgm:cxn modelId="{3B516C77-4D1F-4445-9B1B-21E75E6769CC}" type="presOf" srcId="{07683F05-A024-2C40-86D9-189FD49EF205}" destId="{61CAD65A-9019-0143-A334-FE72066DC993}" srcOrd="0" destOrd="0" presId="urn:microsoft.com/office/officeart/2008/layout/RadialCluster"/>
    <dgm:cxn modelId="{8D98A9B9-CCD2-0640-A873-B514A454295F}" type="presOf" srcId="{2D821B84-C5E7-F343-ABBD-5F0339624BBB}" destId="{EA68FA8A-00C7-7C4E-AB41-A8AB79E01985}" srcOrd="0" destOrd="0" presId="urn:microsoft.com/office/officeart/2008/layout/RadialCluster"/>
    <dgm:cxn modelId="{16C79279-C9B9-1042-9100-8C940E61E16D}" type="presOf" srcId="{D5129D42-20EE-FF43-BCB7-6E77926BA929}" destId="{155223E0-FDE5-7F44-AC6B-77B9F6BBDD8E}" srcOrd="0" destOrd="0" presId="urn:microsoft.com/office/officeart/2008/layout/RadialCluster"/>
    <dgm:cxn modelId="{C29FD346-51DF-2A4C-8AF5-7F9340C60BBA}" type="presOf" srcId="{ABEC2FFC-3B73-C944-BDF0-A82B27CD47F1}" destId="{CBB0A610-47F6-204B-80D8-1827DF9F39B6}" srcOrd="0" destOrd="0" presId="urn:microsoft.com/office/officeart/2008/layout/RadialCluster"/>
    <dgm:cxn modelId="{B8F199C1-D404-5344-86F5-371F588B6A1B}" srcId="{5297E676-CA39-F44B-AB96-217AEB01A50A}" destId="{C0A856E8-640F-2D45-A3AF-694CE3CDAD43}" srcOrd="0" destOrd="0" parTransId="{ABEC2FFC-3B73-C944-BDF0-A82B27CD47F1}" sibTransId="{74DA49A9-7E23-F544-ABB1-6387A9A680E7}"/>
    <dgm:cxn modelId="{86528FF3-6076-8444-8D0A-82DFC25A03D0}" srcId="{07683F05-A024-2C40-86D9-189FD49EF205}" destId="{5297E676-CA39-F44B-AB96-217AEB01A50A}" srcOrd="0" destOrd="0" parTransId="{227F006A-0FCA-8E4A-8411-1B52593551C4}" sibTransId="{6E57AF02-44D2-4B46-8A39-00E33192E596}"/>
    <dgm:cxn modelId="{DACBAEF1-0E3B-A44C-AED3-0A04163B735B}" srcId="{5297E676-CA39-F44B-AB96-217AEB01A50A}" destId="{D5129D42-20EE-FF43-BCB7-6E77926BA929}" srcOrd="2" destOrd="0" parTransId="{6F9D70FA-4544-4941-AC38-03730A655532}" sibTransId="{C3F6125B-9284-6246-8233-9F30E6987267}"/>
    <dgm:cxn modelId="{DDC46741-C5C8-E34E-A396-C12B0E2041B1}" srcId="{5297E676-CA39-F44B-AB96-217AEB01A50A}" destId="{73227D04-E9D2-F94F-98F1-EB0E72749BED}" srcOrd="1" destOrd="0" parTransId="{2D821B84-C5E7-F343-ABBD-5F0339624BBB}" sibTransId="{9F40E9E5-9630-624D-848A-DADC98F134DC}"/>
    <dgm:cxn modelId="{7F7CA193-30B2-C346-AE0D-1642E77DAFF1}" type="presOf" srcId="{73227D04-E9D2-F94F-98F1-EB0E72749BED}" destId="{469A383E-968E-C649-9FC3-3A3F8BDA22B8}" srcOrd="0" destOrd="0" presId="urn:microsoft.com/office/officeart/2008/layout/RadialCluster"/>
    <dgm:cxn modelId="{E48CCFD3-42A8-B74E-96AB-32417372A1FF}" type="presOf" srcId="{5297E676-CA39-F44B-AB96-217AEB01A50A}" destId="{7BAB42FA-0C25-C14A-B612-BDCE24683FF3}" srcOrd="0" destOrd="0" presId="urn:microsoft.com/office/officeart/2008/layout/RadialCluster"/>
    <dgm:cxn modelId="{6CE71DA9-7864-CA4D-BDE9-174562743292}" srcId="{5297E676-CA39-F44B-AB96-217AEB01A50A}" destId="{8DD9112B-2341-5447-AC6D-826A8BF1EBA1}" srcOrd="3" destOrd="0" parTransId="{9B612EFB-24E0-C344-A135-6FD1A2B23367}" sibTransId="{C19F4636-4C90-6E4C-83F9-55ED9F28CF2E}"/>
    <dgm:cxn modelId="{BEB3CF30-9251-FF49-93D0-9D9AA8B544CB}" type="presParOf" srcId="{61CAD65A-9019-0143-A334-FE72066DC993}" destId="{1A024F6B-4D0E-9642-B64E-E74BA9CAA6E8}" srcOrd="0" destOrd="0" presId="urn:microsoft.com/office/officeart/2008/layout/RadialCluster"/>
    <dgm:cxn modelId="{290CAC7F-3BBB-3E41-8EA3-DE66E62623C2}" type="presParOf" srcId="{1A024F6B-4D0E-9642-B64E-E74BA9CAA6E8}" destId="{7BAB42FA-0C25-C14A-B612-BDCE24683FF3}" srcOrd="0" destOrd="0" presId="urn:microsoft.com/office/officeart/2008/layout/RadialCluster"/>
    <dgm:cxn modelId="{88CB856C-DED9-2440-972B-2851E30738C8}" type="presParOf" srcId="{1A024F6B-4D0E-9642-B64E-E74BA9CAA6E8}" destId="{CBB0A610-47F6-204B-80D8-1827DF9F39B6}" srcOrd="1" destOrd="0" presId="urn:microsoft.com/office/officeart/2008/layout/RadialCluster"/>
    <dgm:cxn modelId="{A799A77E-0D0B-2143-BAB4-D9E7F969D397}" type="presParOf" srcId="{1A024F6B-4D0E-9642-B64E-E74BA9CAA6E8}" destId="{AC3B3CB1-3A6E-DB44-9658-5276AB601491}" srcOrd="2" destOrd="0" presId="urn:microsoft.com/office/officeart/2008/layout/RadialCluster"/>
    <dgm:cxn modelId="{396DD568-E58F-2F40-94B3-E52F3CA635F9}" type="presParOf" srcId="{1A024F6B-4D0E-9642-B64E-E74BA9CAA6E8}" destId="{EA68FA8A-00C7-7C4E-AB41-A8AB79E01985}" srcOrd="3" destOrd="0" presId="urn:microsoft.com/office/officeart/2008/layout/RadialCluster"/>
    <dgm:cxn modelId="{80398912-56AF-B74A-B8E7-6188EC3163C8}" type="presParOf" srcId="{1A024F6B-4D0E-9642-B64E-E74BA9CAA6E8}" destId="{469A383E-968E-C649-9FC3-3A3F8BDA22B8}" srcOrd="4" destOrd="0" presId="urn:microsoft.com/office/officeart/2008/layout/RadialCluster"/>
    <dgm:cxn modelId="{F75BF17A-D1B0-E046-B2E2-5C875FAE8106}" type="presParOf" srcId="{1A024F6B-4D0E-9642-B64E-E74BA9CAA6E8}" destId="{0683B460-97F3-2E43-909C-AD56BA6C2269}" srcOrd="5" destOrd="0" presId="urn:microsoft.com/office/officeart/2008/layout/RadialCluster"/>
    <dgm:cxn modelId="{B4A7F655-4BA5-A843-84C0-D89D9EB5E999}" type="presParOf" srcId="{1A024F6B-4D0E-9642-B64E-E74BA9CAA6E8}" destId="{155223E0-FDE5-7F44-AC6B-77B9F6BBDD8E}" srcOrd="6" destOrd="0" presId="urn:microsoft.com/office/officeart/2008/layout/RadialCluster"/>
    <dgm:cxn modelId="{38AF6F1D-E8E6-2442-937A-0D3980CE46CE}" type="presParOf" srcId="{1A024F6B-4D0E-9642-B64E-E74BA9CAA6E8}" destId="{CFE97E18-CAD8-7D4C-87E3-7427628B6C0B}" srcOrd="7" destOrd="0" presId="urn:microsoft.com/office/officeart/2008/layout/RadialCluster"/>
    <dgm:cxn modelId="{BFCEDCC6-FEAF-B143-B31F-77DA0FFD9464}" type="presParOf" srcId="{1A024F6B-4D0E-9642-B64E-E74BA9CAA6E8}" destId="{313EEBBA-2C35-5346-8E1E-DCDCAF915687}"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9D4430E-481C-9A45-AA29-CD91B823962F}" type="doc">
      <dgm:prSet loTypeId="urn:microsoft.com/office/officeart/2008/layout/RadialCluster" loCatId="" qsTypeId="urn:microsoft.com/office/officeart/2005/8/quickstyle/simple4" qsCatId="simple" csTypeId="urn:microsoft.com/office/officeart/2005/8/colors/accent1_2#1" csCatId="accent1" phldr="1"/>
      <dgm:spPr/>
      <dgm:t>
        <a:bodyPr/>
        <a:lstStyle/>
        <a:p>
          <a:endParaRPr lang="en-US"/>
        </a:p>
      </dgm:t>
    </dgm:pt>
    <dgm:pt modelId="{17569CD1-680F-4E4F-BDF7-83CFF55343CC}">
      <dgm:prSet phldrT="[Text]"/>
      <dgm:spPr/>
      <dgm:t>
        <a:bodyPr/>
        <a:lstStyle/>
        <a:p>
          <a:r>
            <a:rPr lang="en-US" dirty="0" smtClean="0"/>
            <a:t>Key Themes</a:t>
          </a:r>
          <a:endParaRPr lang="en-US" dirty="0"/>
        </a:p>
      </dgm:t>
    </dgm:pt>
    <dgm:pt modelId="{5D68FF52-21C4-C147-8C7A-EFDBB335B218}" type="parTrans" cxnId="{BAC1F5A1-2FC8-4442-AE8E-5BE5FF7EA071}">
      <dgm:prSet/>
      <dgm:spPr/>
      <dgm:t>
        <a:bodyPr/>
        <a:lstStyle/>
        <a:p>
          <a:endParaRPr lang="en-US"/>
        </a:p>
      </dgm:t>
    </dgm:pt>
    <dgm:pt modelId="{5E83914E-62FC-3444-927B-68393233E34E}" type="sibTrans" cxnId="{BAC1F5A1-2FC8-4442-AE8E-5BE5FF7EA071}">
      <dgm:prSet/>
      <dgm:spPr/>
      <dgm:t>
        <a:bodyPr/>
        <a:lstStyle/>
        <a:p>
          <a:endParaRPr lang="en-US"/>
        </a:p>
      </dgm:t>
    </dgm:pt>
    <dgm:pt modelId="{663DEDCB-90E4-F542-B73F-6790DECB97CF}">
      <dgm:prSet phldrT="[Text]"/>
      <dgm:spPr/>
      <dgm:t>
        <a:bodyPr/>
        <a:lstStyle/>
        <a:p>
          <a:r>
            <a:rPr lang="en-US" dirty="0" smtClean="0"/>
            <a:t>Death</a:t>
          </a:r>
          <a:endParaRPr lang="en-US" dirty="0"/>
        </a:p>
      </dgm:t>
    </dgm:pt>
    <dgm:pt modelId="{A3673131-1AC4-254B-964E-9059ED76F775}" type="parTrans" cxnId="{6EA2D437-146B-8547-B728-FF5DC27F2F6C}">
      <dgm:prSet/>
      <dgm:spPr/>
      <dgm:t>
        <a:bodyPr/>
        <a:lstStyle/>
        <a:p>
          <a:endParaRPr lang="en-US"/>
        </a:p>
      </dgm:t>
    </dgm:pt>
    <dgm:pt modelId="{BCD01420-4F82-8B40-87BC-155F74BF3AA3}" type="sibTrans" cxnId="{6EA2D437-146B-8547-B728-FF5DC27F2F6C}">
      <dgm:prSet/>
      <dgm:spPr/>
      <dgm:t>
        <a:bodyPr/>
        <a:lstStyle/>
        <a:p>
          <a:endParaRPr lang="en-US"/>
        </a:p>
      </dgm:t>
    </dgm:pt>
    <dgm:pt modelId="{6547677B-0310-C546-A202-F209087D55D5}">
      <dgm:prSet phldrT="[Text]"/>
      <dgm:spPr/>
      <dgm:t>
        <a:bodyPr/>
        <a:lstStyle/>
        <a:p>
          <a:r>
            <a:rPr lang="en-US" dirty="0" smtClean="0"/>
            <a:t>Family</a:t>
          </a:r>
          <a:endParaRPr lang="en-US" dirty="0"/>
        </a:p>
      </dgm:t>
    </dgm:pt>
    <dgm:pt modelId="{44DB8EFE-BD48-984B-808A-BD52D5F77FCC}" type="parTrans" cxnId="{72E26A3C-9B99-C04C-AC99-B138C66EE45D}">
      <dgm:prSet/>
      <dgm:spPr/>
      <dgm:t>
        <a:bodyPr/>
        <a:lstStyle/>
        <a:p>
          <a:endParaRPr lang="en-US"/>
        </a:p>
      </dgm:t>
    </dgm:pt>
    <dgm:pt modelId="{28DF780E-5F85-9049-80AB-DD4A3A1BB6B8}" type="sibTrans" cxnId="{72E26A3C-9B99-C04C-AC99-B138C66EE45D}">
      <dgm:prSet/>
      <dgm:spPr/>
      <dgm:t>
        <a:bodyPr/>
        <a:lstStyle/>
        <a:p>
          <a:endParaRPr lang="en-US"/>
        </a:p>
      </dgm:t>
    </dgm:pt>
    <dgm:pt modelId="{4244D50A-CA5A-C349-B932-64CF33436045}">
      <dgm:prSet phldrT="[Text]"/>
      <dgm:spPr/>
      <dgm:t>
        <a:bodyPr/>
        <a:lstStyle/>
        <a:p>
          <a:r>
            <a:rPr lang="en-US" dirty="0" smtClean="0"/>
            <a:t>Isolation and Loneliness</a:t>
          </a:r>
          <a:endParaRPr lang="en-US" dirty="0"/>
        </a:p>
      </dgm:t>
    </dgm:pt>
    <dgm:pt modelId="{808547F7-10C1-D347-ABF9-F4A6D6451ABA}" type="parTrans" cxnId="{22FC3A72-22E1-0C4D-A2DD-4ED0EF0F5385}">
      <dgm:prSet/>
      <dgm:spPr/>
      <dgm:t>
        <a:bodyPr/>
        <a:lstStyle/>
        <a:p>
          <a:endParaRPr lang="en-US"/>
        </a:p>
      </dgm:t>
    </dgm:pt>
    <dgm:pt modelId="{4E75F909-459C-CE49-A6F2-5D0867C1D3A6}" type="sibTrans" cxnId="{22FC3A72-22E1-0C4D-A2DD-4ED0EF0F5385}">
      <dgm:prSet/>
      <dgm:spPr/>
      <dgm:t>
        <a:bodyPr/>
        <a:lstStyle/>
        <a:p>
          <a:endParaRPr lang="en-US"/>
        </a:p>
      </dgm:t>
    </dgm:pt>
    <dgm:pt modelId="{17FEF57B-B027-6F46-B20F-254E5471F80B}">
      <dgm:prSet phldrT="[Text]"/>
      <dgm:spPr/>
      <dgm:t>
        <a:bodyPr/>
        <a:lstStyle/>
        <a:p>
          <a:r>
            <a:rPr lang="en-US" dirty="0" smtClean="0"/>
            <a:t>Morality and Justice</a:t>
          </a:r>
          <a:endParaRPr lang="en-US" dirty="0"/>
        </a:p>
      </dgm:t>
    </dgm:pt>
    <dgm:pt modelId="{60B3D995-1A7A-044E-92FD-50A69660B192}" type="parTrans" cxnId="{8DC10191-E50E-9A49-8178-D4D9C2C49F50}">
      <dgm:prSet/>
      <dgm:spPr/>
      <dgm:t>
        <a:bodyPr/>
        <a:lstStyle/>
        <a:p>
          <a:endParaRPr lang="en-US"/>
        </a:p>
      </dgm:t>
    </dgm:pt>
    <dgm:pt modelId="{3931E133-FB15-8B4C-969E-3BD1BAED6A4D}" type="sibTrans" cxnId="{8DC10191-E50E-9A49-8178-D4D9C2C49F50}">
      <dgm:prSet/>
      <dgm:spPr/>
      <dgm:t>
        <a:bodyPr/>
        <a:lstStyle/>
        <a:p>
          <a:endParaRPr lang="en-US"/>
        </a:p>
      </dgm:t>
    </dgm:pt>
    <dgm:pt modelId="{56427211-259F-694D-9D31-EC022EBD095C}">
      <dgm:prSet phldrT="[Text]"/>
      <dgm:spPr/>
      <dgm:t>
        <a:bodyPr/>
        <a:lstStyle/>
        <a:p>
          <a:r>
            <a:rPr lang="en-US" dirty="0" smtClean="0"/>
            <a:t>Reality v Fantasy</a:t>
          </a:r>
          <a:endParaRPr lang="en-US" dirty="0"/>
        </a:p>
      </dgm:t>
    </dgm:pt>
    <dgm:pt modelId="{76D35012-D14A-E141-B7B9-7511D47F1AC2}" type="parTrans" cxnId="{81ED9CFB-2B36-1640-B8C1-2547CF1CFA96}">
      <dgm:prSet/>
      <dgm:spPr/>
      <dgm:t>
        <a:bodyPr/>
        <a:lstStyle/>
        <a:p>
          <a:endParaRPr lang="en-US"/>
        </a:p>
      </dgm:t>
    </dgm:pt>
    <dgm:pt modelId="{A090B56B-18CE-E24C-B7B3-265A08EBE237}" type="sibTrans" cxnId="{81ED9CFB-2B36-1640-B8C1-2547CF1CFA96}">
      <dgm:prSet/>
      <dgm:spPr/>
      <dgm:t>
        <a:bodyPr/>
        <a:lstStyle/>
        <a:p>
          <a:endParaRPr lang="en-US"/>
        </a:p>
      </dgm:t>
    </dgm:pt>
    <dgm:pt modelId="{646C419D-C6B7-AE49-BC4A-F5D18BFF015A}">
      <dgm:prSet phldrT="[Text]"/>
      <dgm:spPr/>
      <dgm:t>
        <a:bodyPr/>
        <a:lstStyle/>
        <a:p>
          <a:r>
            <a:rPr lang="en-US" dirty="0" smtClean="0"/>
            <a:t>Addiction</a:t>
          </a:r>
          <a:endParaRPr lang="en-US" dirty="0"/>
        </a:p>
      </dgm:t>
    </dgm:pt>
    <dgm:pt modelId="{7D4CACB1-0D47-884E-9EF4-643D0839D4F6}" type="parTrans" cxnId="{5CDE2728-3601-804A-BC7C-943C0C29149B}">
      <dgm:prSet/>
      <dgm:spPr/>
      <dgm:t>
        <a:bodyPr/>
        <a:lstStyle/>
        <a:p>
          <a:endParaRPr lang="en-US"/>
        </a:p>
      </dgm:t>
    </dgm:pt>
    <dgm:pt modelId="{3B1DC0CB-0C56-5C45-905B-7DEBFE64DBA8}" type="sibTrans" cxnId="{5CDE2728-3601-804A-BC7C-943C0C29149B}">
      <dgm:prSet/>
      <dgm:spPr/>
      <dgm:t>
        <a:bodyPr/>
        <a:lstStyle/>
        <a:p>
          <a:endParaRPr lang="en-US"/>
        </a:p>
      </dgm:t>
    </dgm:pt>
    <dgm:pt modelId="{D8D01C16-A658-B748-A53F-A00F7A6B5345}" type="pres">
      <dgm:prSet presAssocID="{89D4430E-481C-9A45-AA29-CD91B823962F}" presName="Name0" presStyleCnt="0">
        <dgm:presLayoutVars>
          <dgm:chMax val="1"/>
          <dgm:chPref val="1"/>
          <dgm:dir/>
          <dgm:animOne val="branch"/>
          <dgm:animLvl val="lvl"/>
        </dgm:presLayoutVars>
      </dgm:prSet>
      <dgm:spPr/>
      <dgm:t>
        <a:bodyPr/>
        <a:lstStyle/>
        <a:p>
          <a:endParaRPr lang="en-US"/>
        </a:p>
      </dgm:t>
    </dgm:pt>
    <dgm:pt modelId="{55390418-F940-CF40-AD80-E6DC69E3BF84}" type="pres">
      <dgm:prSet presAssocID="{17569CD1-680F-4E4F-BDF7-83CFF55343CC}" presName="singleCycle" presStyleCnt="0"/>
      <dgm:spPr/>
    </dgm:pt>
    <dgm:pt modelId="{01C6639D-7CFA-2644-A04D-7C9294AEB6A8}" type="pres">
      <dgm:prSet presAssocID="{17569CD1-680F-4E4F-BDF7-83CFF55343CC}" presName="singleCenter" presStyleLbl="node1" presStyleIdx="0" presStyleCnt="7">
        <dgm:presLayoutVars>
          <dgm:chMax val="7"/>
          <dgm:chPref val="7"/>
        </dgm:presLayoutVars>
      </dgm:prSet>
      <dgm:spPr/>
      <dgm:t>
        <a:bodyPr/>
        <a:lstStyle/>
        <a:p>
          <a:endParaRPr lang="en-US"/>
        </a:p>
      </dgm:t>
    </dgm:pt>
    <dgm:pt modelId="{56D066ED-7DB2-0442-8206-F43C3E39F8D0}" type="pres">
      <dgm:prSet presAssocID="{A3673131-1AC4-254B-964E-9059ED76F775}" presName="Name56" presStyleLbl="parChTrans1D2" presStyleIdx="0" presStyleCnt="6"/>
      <dgm:spPr/>
      <dgm:t>
        <a:bodyPr/>
        <a:lstStyle/>
        <a:p>
          <a:endParaRPr lang="en-US"/>
        </a:p>
      </dgm:t>
    </dgm:pt>
    <dgm:pt modelId="{9785074F-D4B5-9740-B81B-82DE1922B43E}" type="pres">
      <dgm:prSet presAssocID="{663DEDCB-90E4-F542-B73F-6790DECB97CF}" presName="text0" presStyleLbl="node1" presStyleIdx="1" presStyleCnt="7">
        <dgm:presLayoutVars>
          <dgm:bulletEnabled val="1"/>
        </dgm:presLayoutVars>
      </dgm:prSet>
      <dgm:spPr/>
      <dgm:t>
        <a:bodyPr/>
        <a:lstStyle/>
        <a:p>
          <a:endParaRPr lang="en-US"/>
        </a:p>
      </dgm:t>
    </dgm:pt>
    <dgm:pt modelId="{547B0B35-874F-584E-BFE4-0C7D6E1E7F83}" type="pres">
      <dgm:prSet presAssocID="{44DB8EFE-BD48-984B-808A-BD52D5F77FCC}" presName="Name56" presStyleLbl="parChTrans1D2" presStyleIdx="1" presStyleCnt="6"/>
      <dgm:spPr/>
      <dgm:t>
        <a:bodyPr/>
        <a:lstStyle/>
        <a:p>
          <a:endParaRPr lang="en-US"/>
        </a:p>
      </dgm:t>
    </dgm:pt>
    <dgm:pt modelId="{3F6D86EC-04F7-D34D-AFBA-BEE28306B84F}" type="pres">
      <dgm:prSet presAssocID="{6547677B-0310-C546-A202-F209087D55D5}" presName="text0" presStyleLbl="node1" presStyleIdx="2" presStyleCnt="7">
        <dgm:presLayoutVars>
          <dgm:bulletEnabled val="1"/>
        </dgm:presLayoutVars>
      </dgm:prSet>
      <dgm:spPr/>
      <dgm:t>
        <a:bodyPr/>
        <a:lstStyle/>
        <a:p>
          <a:endParaRPr lang="en-US"/>
        </a:p>
      </dgm:t>
    </dgm:pt>
    <dgm:pt modelId="{F7A1A23C-A83F-1D48-BCA5-5469C70B9B5E}" type="pres">
      <dgm:prSet presAssocID="{808547F7-10C1-D347-ABF9-F4A6D6451ABA}" presName="Name56" presStyleLbl="parChTrans1D2" presStyleIdx="2" presStyleCnt="6"/>
      <dgm:spPr/>
      <dgm:t>
        <a:bodyPr/>
        <a:lstStyle/>
        <a:p>
          <a:endParaRPr lang="en-US"/>
        </a:p>
      </dgm:t>
    </dgm:pt>
    <dgm:pt modelId="{2D48165D-49C4-A443-A4F7-4C5627D60569}" type="pres">
      <dgm:prSet presAssocID="{4244D50A-CA5A-C349-B932-64CF33436045}" presName="text0" presStyleLbl="node1" presStyleIdx="3" presStyleCnt="7">
        <dgm:presLayoutVars>
          <dgm:bulletEnabled val="1"/>
        </dgm:presLayoutVars>
      </dgm:prSet>
      <dgm:spPr/>
      <dgm:t>
        <a:bodyPr/>
        <a:lstStyle/>
        <a:p>
          <a:endParaRPr lang="en-US"/>
        </a:p>
      </dgm:t>
    </dgm:pt>
    <dgm:pt modelId="{C0C7B0AB-17A6-4B4C-8312-9159A8752800}" type="pres">
      <dgm:prSet presAssocID="{60B3D995-1A7A-044E-92FD-50A69660B192}" presName="Name56" presStyleLbl="parChTrans1D2" presStyleIdx="3" presStyleCnt="6"/>
      <dgm:spPr/>
      <dgm:t>
        <a:bodyPr/>
        <a:lstStyle/>
        <a:p>
          <a:endParaRPr lang="en-US"/>
        </a:p>
      </dgm:t>
    </dgm:pt>
    <dgm:pt modelId="{EFBD527A-60C6-344E-945E-EB1C7D8FFACB}" type="pres">
      <dgm:prSet presAssocID="{17FEF57B-B027-6F46-B20F-254E5471F80B}" presName="text0" presStyleLbl="node1" presStyleIdx="4" presStyleCnt="7">
        <dgm:presLayoutVars>
          <dgm:bulletEnabled val="1"/>
        </dgm:presLayoutVars>
      </dgm:prSet>
      <dgm:spPr/>
      <dgm:t>
        <a:bodyPr/>
        <a:lstStyle/>
        <a:p>
          <a:endParaRPr lang="en-US"/>
        </a:p>
      </dgm:t>
    </dgm:pt>
    <dgm:pt modelId="{FE39BD75-46A1-6449-B8F5-B40687028556}" type="pres">
      <dgm:prSet presAssocID="{76D35012-D14A-E141-B7B9-7511D47F1AC2}" presName="Name56" presStyleLbl="parChTrans1D2" presStyleIdx="4" presStyleCnt="6"/>
      <dgm:spPr/>
      <dgm:t>
        <a:bodyPr/>
        <a:lstStyle/>
        <a:p>
          <a:endParaRPr lang="en-US"/>
        </a:p>
      </dgm:t>
    </dgm:pt>
    <dgm:pt modelId="{FDC745EF-1A79-6A48-AA93-79F6EFC67037}" type="pres">
      <dgm:prSet presAssocID="{56427211-259F-694D-9D31-EC022EBD095C}" presName="text0" presStyleLbl="node1" presStyleIdx="5" presStyleCnt="7">
        <dgm:presLayoutVars>
          <dgm:bulletEnabled val="1"/>
        </dgm:presLayoutVars>
      </dgm:prSet>
      <dgm:spPr/>
      <dgm:t>
        <a:bodyPr/>
        <a:lstStyle/>
        <a:p>
          <a:endParaRPr lang="en-US"/>
        </a:p>
      </dgm:t>
    </dgm:pt>
    <dgm:pt modelId="{2AEC76CF-F265-4C45-A983-2F3780379C7A}" type="pres">
      <dgm:prSet presAssocID="{7D4CACB1-0D47-884E-9EF4-643D0839D4F6}" presName="Name56" presStyleLbl="parChTrans1D2" presStyleIdx="5" presStyleCnt="6"/>
      <dgm:spPr/>
      <dgm:t>
        <a:bodyPr/>
        <a:lstStyle/>
        <a:p>
          <a:endParaRPr lang="en-US"/>
        </a:p>
      </dgm:t>
    </dgm:pt>
    <dgm:pt modelId="{927D03AD-3A83-8E42-97DE-55AD7736317A}" type="pres">
      <dgm:prSet presAssocID="{646C419D-C6B7-AE49-BC4A-F5D18BFF015A}" presName="text0" presStyleLbl="node1" presStyleIdx="6" presStyleCnt="7">
        <dgm:presLayoutVars>
          <dgm:bulletEnabled val="1"/>
        </dgm:presLayoutVars>
      </dgm:prSet>
      <dgm:spPr/>
      <dgm:t>
        <a:bodyPr/>
        <a:lstStyle/>
        <a:p>
          <a:endParaRPr lang="en-US"/>
        </a:p>
      </dgm:t>
    </dgm:pt>
  </dgm:ptLst>
  <dgm:cxnLst>
    <dgm:cxn modelId="{6EA2D437-146B-8547-B728-FF5DC27F2F6C}" srcId="{17569CD1-680F-4E4F-BDF7-83CFF55343CC}" destId="{663DEDCB-90E4-F542-B73F-6790DECB97CF}" srcOrd="0" destOrd="0" parTransId="{A3673131-1AC4-254B-964E-9059ED76F775}" sibTransId="{BCD01420-4F82-8B40-87BC-155F74BF3AA3}"/>
    <dgm:cxn modelId="{9AC051C5-34EF-0B44-A248-C63ABCD5343B}" type="presOf" srcId="{76D35012-D14A-E141-B7B9-7511D47F1AC2}" destId="{FE39BD75-46A1-6449-B8F5-B40687028556}" srcOrd="0" destOrd="0" presId="urn:microsoft.com/office/officeart/2008/layout/RadialCluster"/>
    <dgm:cxn modelId="{8DC10191-E50E-9A49-8178-D4D9C2C49F50}" srcId="{17569CD1-680F-4E4F-BDF7-83CFF55343CC}" destId="{17FEF57B-B027-6F46-B20F-254E5471F80B}" srcOrd="3" destOrd="0" parTransId="{60B3D995-1A7A-044E-92FD-50A69660B192}" sibTransId="{3931E133-FB15-8B4C-969E-3BD1BAED6A4D}"/>
    <dgm:cxn modelId="{B472B942-4D7D-CA49-A765-1CDC9DE61AE3}" type="presOf" srcId="{808547F7-10C1-D347-ABF9-F4A6D6451ABA}" destId="{F7A1A23C-A83F-1D48-BCA5-5469C70B9B5E}" srcOrd="0" destOrd="0" presId="urn:microsoft.com/office/officeart/2008/layout/RadialCluster"/>
    <dgm:cxn modelId="{22FC3A72-22E1-0C4D-A2DD-4ED0EF0F5385}" srcId="{17569CD1-680F-4E4F-BDF7-83CFF55343CC}" destId="{4244D50A-CA5A-C349-B932-64CF33436045}" srcOrd="2" destOrd="0" parTransId="{808547F7-10C1-D347-ABF9-F4A6D6451ABA}" sibTransId="{4E75F909-459C-CE49-A6F2-5D0867C1D3A6}"/>
    <dgm:cxn modelId="{61F44069-9375-9244-8286-1C8B599AEFA5}" type="presOf" srcId="{6547677B-0310-C546-A202-F209087D55D5}" destId="{3F6D86EC-04F7-D34D-AFBA-BEE28306B84F}" srcOrd="0" destOrd="0" presId="urn:microsoft.com/office/officeart/2008/layout/RadialCluster"/>
    <dgm:cxn modelId="{4022C482-BEB9-294B-AB82-BAD1198ACB3E}" type="presOf" srcId="{56427211-259F-694D-9D31-EC022EBD095C}" destId="{FDC745EF-1A79-6A48-AA93-79F6EFC67037}" srcOrd="0" destOrd="0" presId="urn:microsoft.com/office/officeart/2008/layout/RadialCluster"/>
    <dgm:cxn modelId="{EC88D1DE-08F2-0E4B-A57F-DDAB2769E035}" type="presOf" srcId="{7D4CACB1-0D47-884E-9EF4-643D0839D4F6}" destId="{2AEC76CF-F265-4C45-A983-2F3780379C7A}" srcOrd="0" destOrd="0" presId="urn:microsoft.com/office/officeart/2008/layout/RadialCluster"/>
    <dgm:cxn modelId="{352C249E-896A-C846-A3AA-A341317F092F}" type="presOf" srcId="{44DB8EFE-BD48-984B-808A-BD52D5F77FCC}" destId="{547B0B35-874F-584E-BFE4-0C7D6E1E7F83}" srcOrd="0" destOrd="0" presId="urn:microsoft.com/office/officeart/2008/layout/RadialCluster"/>
    <dgm:cxn modelId="{72E26A3C-9B99-C04C-AC99-B138C66EE45D}" srcId="{17569CD1-680F-4E4F-BDF7-83CFF55343CC}" destId="{6547677B-0310-C546-A202-F209087D55D5}" srcOrd="1" destOrd="0" parTransId="{44DB8EFE-BD48-984B-808A-BD52D5F77FCC}" sibTransId="{28DF780E-5F85-9049-80AB-DD4A3A1BB6B8}"/>
    <dgm:cxn modelId="{1B15C71F-B245-8C43-9F18-EE779C1DD6A9}" type="presOf" srcId="{60B3D995-1A7A-044E-92FD-50A69660B192}" destId="{C0C7B0AB-17A6-4B4C-8312-9159A8752800}" srcOrd="0" destOrd="0" presId="urn:microsoft.com/office/officeart/2008/layout/RadialCluster"/>
    <dgm:cxn modelId="{A09CF45A-3053-F84A-BFDF-D8EB7DA6B90E}" type="presOf" srcId="{89D4430E-481C-9A45-AA29-CD91B823962F}" destId="{D8D01C16-A658-B748-A53F-A00F7A6B5345}" srcOrd="0" destOrd="0" presId="urn:microsoft.com/office/officeart/2008/layout/RadialCluster"/>
    <dgm:cxn modelId="{66BAD8B6-136F-A842-8D87-FAD9B501366D}" type="presOf" srcId="{4244D50A-CA5A-C349-B932-64CF33436045}" destId="{2D48165D-49C4-A443-A4F7-4C5627D60569}" srcOrd="0" destOrd="0" presId="urn:microsoft.com/office/officeart/2008/layout/RadialCluster"/>
    <dgm:cxn modelId="{4D63D544-8147-A145-B628-FC580B2B9514}" type="presOf" srcId="{A3673131-1AC4-254B-964E-9059ED76F775}" destId="{56D066ED-7DB2-0442-8206-F43C3E39F8D0}" srcOrd="0" destOrd="0" presId="urn:microsoft.com/office/officeart/2008/layout/RadialCluster"/>
    <dgm:cxn modelId="{81ED9CFB-2B36-1640-B8C1-2547CF1CFA96}" srcId="{17569CD1-680F-4E4F-BDF7-83CFF55343CC}" destId="{56427211-259F-694D-9D31-EC022EBD095C}" srcOrd="4" destOrd="0" parTransId="{76D35012-D14A-E141-B7B9-7511D47F1AC2}" sibTransId="{A090B56B-18CE-E24C-B7B3-265A08EBE237}"/>
    <dgm:cxn modelId="{1D384BE4-D004-8640-9F1A-6B54B11628C4}" type="presOf" srcId="{646C419D-C6B7-AE49-BC4A-F5D18BFF015A}" destId="{927D03AD-3A83-8E42-97DE-55AD7736317A}" srcOrd="0" destOrd="0" presId="urn:microsoft.com/office/officeart/2008/layout/RadialCluster"/>
    <dgm:cxn modelId="{5CDE2728-3601-804A-BC7C-943C0C29149B}" srcId="{17569CD1-680F-4E4F-BDF7-83CFF55343CC}" destId="{646C419D-C6B7-AE49-BC4A-F5D18BFF015A}" srcOrd="5" destOrd="0" parTransId="{7D4CACB1-0D47-884E-9EF4-643D0839D4F6}" sibTransId="{3B1DC0CB-0C56-5C45-905B-7DEBFE64DBA8}"/>
    <dgm:cxn modelId="{BAC1F5A1-2FC8-4442-AE8E-5BE5FF7EA071}" srcId="{89D4430E-481C-9A45-AA29-CD91B823962F}" destId="{17569CD1-680F-4E4F-BDF7-83CFF55343CC}" srcOrd="0" destOrd="0" parTransId="{5D68FF52-21C4-C147-8C7A-EFDBB335B218}" sibTransId="{5E83914E-62FC-3444-927B-68393233E34E}"/>
    <dgm:cxn modelId="{86B293D4-4AE6-5D44-AE34-BFA6EB5302CC}" type="presOf" srcId="{663DEDCB-90E4-F542-B73F-6790DECB97CF}" destId="{9785074F-D4B5-9740-B81B-82DE1922B43E}" srcOrd="0" destOrd="0" presId="urn:microsoft.com/office/officeart/2008/layout/RadialCluster"/>
    <dgm:cxn modelId="{E55A0407-9D6A-7F44-A0A2-01D612AD81D2}" type="presOf" srcId="{17FEF57B-B027-6F46-B20F-254E5471F80B}" destId="{EFBD527A-60C6-344E-945E-EB1C7D8FFACB}" srcOrd="0" destOrd="0" presId="urn:microsoft.com/office/officeart/2008/layout/RadialCluster"/>
    <dgm:cxn modelId="{46C32EFA-B874-084B-BADF-D0BB755BF5D3}" type="presOf" srcId="{17569CD1-680F-4E4F-BDF7-83CFF55343CC}" destId="{01C6639D-7CFA-2644-A04D-7C9294AEB6A8}" srcOrd="0" destOrd="0" presId="urn:microsoft.com/office/officeart/2008/layout/RadialCluster"/>
    <dgm:cxn modelId="{3C6A9796-E65C-2442-98BC-968D8C6AC4C4}" type="presParOf" srcId="{D8D01C16-A658-B748-A53F-A00F7A6B5345}" destId="{55390418-F940-CF40-AD80-E6DC69E3BF84}" srcOrd="0" destOrd="0" presId="urn:microsoft.com/office/officeart/2008/layout/RadialCluster"/>
    <dgm:cxn modelId="{E95AD68C-965C-C644-A8F7-21E36FCFF443}" type="presParOf" srcId="{55390418-F940-CF40-AD80-E6DC69E3BF84}" destId="{01C6639D-7CFA-2644-A04D-7C9294AEB6A8}" srcOrd="0" destOrd="0" presId="urn:microsoft.com/office/officeart/2008/layout/RadialCluster"/>
    <dgm:cxn modelId="{DC332927-C48B-9044-81C7-811F35C84C0A}" type="presParOf" srcId="{55390418-F940-CF40-AD80-E6DC69E3BF84}" destId="{56D066ED-7DB2-0442-8206-F43C3E39F8D0}" srcOrd="1" destOrd="0" presId="urn:microsoft.com/office/officeart/2008/layout/RadialCluster"/>
    <dgm:cxn modelId="{9728D3D7-E6ED-8341-9801-7E4DF3477A34}" type="presParOf" srcId="{55390418-F940-CF40-AD80-E6DC69E3BF84}" destId="{9785074F-D4B5-9740-B81B-82DE1922B43E}" srcOrd="2" destOrd="0" presId="urn:microsoft.com/office/officeart/2008/layout/RadialCluster"/>
    <dgm:cxn modelId="{6AD6D8F8-038D-2E48-9F26-7F1CC0947F28}" type="presParOf" srcId="{55390418-F940-CF40-AD80-E6DC69E3BF84}" destId="{547B0B35-874F-584E-BFE4-0C7D6E1E7F83}" srcOrd="3" destOrd="0" presId="urn:microsoft.com/office/officeart/2008/layout/RadialCluster"/>
    <dgm:cxn modelId="{B6200066-BF41-B64C-A794-7D1AE6DD807C}" type="presParOf" srcId="{55390418-F940-CF40-AD80-E6DC69E3BF84}" destId="{3F6D86EC-04F7-D34D-AFBA-BEE28306B84F}" srcOrd="4" destOrd="0" presId="urn:microsoft.com/office/officeart/2008/layout/RadialCluster"/>
    <dgm:cxn modelId="{9FD8B019-B069-5D44-804F-94E82556385D}" type="presParOf" srcId="{55390418-F940-CF40-AD80-E6DC69E3BF84}" destId="{F7A1A23C-A83F-1D48-BCA5-5469C70B9B5E}" srcOrd="5" destOrd="0" presId="urn:microsoft.com/office/officeart/2008/layout/RadialCluster"/>
    <dgm:cxn modelId="{C94070B5-99EC-B34E-B693-57B46F48FD62}" type="presParOf" srcId="{55390418-F940-CF40-AD80-E6DC69E3BF84}" destId="{2D48165D-49C4-A443-A4F7-4C5627D60569}" srcOrd="6" destOrd="0" presId="urn:microsoft.com/office/officeart/2008/layout/RadialCluster"/>
    <dgm:cxn modelId="{CBD259EF-670B-F049-9045-677961F3EE83}" type="presParOf" srcId="{55390418-F940-CF40-AD80-E6DC69E3BF84}" destId="{C0C7B0AB-17A6-4B4C-8312-9159A8752800}" srcOrd="7" destOrd="0" presId="urn:microsoft.com/office/officeart/2008/layout/RadialCluster"/>
    <dgm:cxn modelId="{A3417DD7-D48B-C24F-AB39-9868CCAD0C9C}" type="presParOf" srcId="{55390418-F940-CF40-AD80-E6DC69E3BF84}" destId="{EFBD527A-60C6-344E-945E-EB1C7D8FFACB}" srcOrd="8" destOrd="0" presId="urn:microsoft.com/office/officeart/2008/layout/RadialCluster"/>
    <dgm:cxn modelId="{39DF2B1C-E3A2-A049-BEAB-2D5E1FAECAFC}" type="presParOf" srcId="{55390418-F940-CF40-AD80-E6DC69E3BF84}" destId="{FE39BD75-46A1-6449-B8F5-B40687028556}" srcOrd="9" destOrd="0" presId="urn:microsoft.com/office/officeart/2008/layout/RadialCluster"/>
    <dgm:cxn modelId="{0D794307-430F-5B49-86CF-D12B83D9FD8D}" type="presParOf" srcId="{55390418-F940-CF40-AD80-E6DC69E3BF84}" destId="{FDC745EF-1A79-6A48-AA93-79F6EFC67037}" srcOrd="10" destOrd="0" presId="urn:microsoft.com/office/officeart/2008/layout/RadialCluster"/>
    <dgm:cxn modelId="{3D478DE1-1F99-7440-8691-E59FE0D2C819}" type="presParOf" srcId="{55390418-F940-CF40-AD80-E6DC69E3BF84}" destId="{2AEC76CF-F265-4C45-A983-2F3780379C7A}" srcOrd="11" destOrd="0" presId="urn:microsoft.com/office/officeart/2008/layout/RadialCluster"/>
    <dgm:cxn modelId="{B1BE31EA-61B6-A345-ABCE-234A67EC83AB}" type="presParOf" srcId="{55390418-F940-CF40-AD80-E6DC69E3BF84}" destId="{927D03AD-3A83-8E42-97DE-55AD7736317A}" srcOrd="12"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683F05-A024-2C40-86D9-189FD49EF205}" type="doc">
      <dgm:prSet loTypeId="urn:microsoft.com/office/officeart/2008/layout/RadialCluster" loCatId="" qsTypeId="urn:microsoft.com/office/officeart/2005/8/quickstyle/simple2" qsCatId="simple" csTypeId="urn:microsoft.com/office/officeart/2005/8/colors/colorful1" csCatId="colorful" phldr="1"/>
      <dgm:spPr/>
      <dgm:t>
        <a:bodyPr/>
        <a:lstStyle/>
        <a:p>
          <a:endParaRPr lang="en-US"/>
        </a:p>
      </dgm:t>
    </dgm:pt>
    <dgm:pt modelId="{5297E676-CA39-F44B-AB96-217AEB01A50A}">
      <dgm:prSet phldrT="[Text]"/>
      <dgm:spPr/>
      <dgm:t>
        <a:bodyPr/>
        <a:lstStyle/>
        <a:p>
          <a:r>
            <a:rPr lang="en-US" dirty="0" err="1" smtClean="0"/>
            <a:t>Martyn</a:t>
          </a:r>
          <a:endParaRPr lang="en-US" dirty="0"/>
        </a:p>
      </dgm:t>
    </dgm:pt>
    <dgm:pt modelId="{227F006A-0FCA-8E4A-8411-1B52593551C4}" type="parTrans" cxnId="{86528FF3-6076-8444-8D0A-82DFC25A03D0}">
      <dgm:prSet/>
      <dgm:spPr/>
      <dgm:t>
        <a:bodyPr/>
        <a:lstStyle/>
        <a:p>
          <a:endParaRPr lang="en-US"/>
        </a:p>
      </dgm:t>
    </dgm:pt>
    <dgm:pt modelId="{6E57AF02-44D2-4B46-8A39-00E33192E596}" type="sibTrans" cxnId="{86528FF3-6076-8444-8D0A-82DFC25A03D0}">
      <dgm:prSet/>
      <dgm:spPr/>
      <dgm:t>
        <a:bodyPr/>
        <a:lstStyle/>
        <a:p>
          <a:endParaRPr lang="en-US"/>
        </a:p>
      </dgm:t>
    </dgm:pt>
    <dgm:pt modelId="{C0A856E8-640F-2D45-A3AF-694CE3CDAD43}">
      <dgm:prSet phldrT="[Text]"/>
      <dgm:spPr/>
      <dgm:t>
        <a:bodyPr/>
        <a:lstStyle/>
        <a:p>
          <a:r>
            <a:rPr lang="en-US" dirty="0" smtClean="0"/>
            <a:t>William</a:t>
          </a:r>
          <a:endParaRPr lang="en-US" dirty="0"/>
        </a:p>
      </dgm:t>
    </dgm:pt>
    <dgm:pt modelId="{ABEC2FFC-3B73-C944-BDF0-A82B27CD47F1}" type="parTrans" cxnId="{B8F199C1-D404-5344-86F5-371F588B6A1B}">
      <dgm:prSet/>
      <dgm:spPr/>
      <dgm:t>
        <a:bodyPr/>
        <a:lstStyle/>
        <a:p>
          <a:endParaRPr lang="en-US"/>
        </a:p>
      </dgm:t>
    </dgm:pt>
    <dgm:pt modelId="{74DA49A9-7E23-F544-ABB1-6387A9A680E7}" type="sibTrans" cxnId="{B8F199C1-D404-5344-86F5-371F588B6A1B}">
      <dgm:prSet/>
      <dgm:spPr/>
      <dgm:t>
        <a:bodyPr/>
        <a:lstStyle/>
        <a:p>
          <a:endParaRPr lang="en-US"/>
        </a:p>
      </dgm:t>
    </dgm:pt>
    <dgm:pt modelId="{73227D04-E9D2-F94F-98F1-EB0E72749BED}">
      <dgm:prSet phldrT="[Text]"/>
      <dgm:spPr/>
      <dgm:t>
        <a:bodyPr/>
        <a:lstStyle/>
        <a:p>
          <a:r>
            <a:rPr lang="en-US" dirty="0" smtClean="0"/>
            <a:t>Alex</a:t>
          </a:r>
          <a:endParaRPr lang="en-US" dirty="0"/>
        </a:p>
      </dgm:t>
    </dgm:pt>
    <dgm:pt modelId="{2D821B84-C5E7-F343-ABBD-5F0339624BBB}" type="parTrans" cxnId="{DDC46741-C5C8-E34E-A396-C12B0E2041B1}">
      <dgm:prSet/>
      <dgm:spPr/>
      <dgm:t>
        <a:bodyPr/>
        <a:lstStyle/>
        <a:p>
          <a:endParaRPr lang="en-US"/>
        </a:p>
      </dgm:t>
    </dgm:pt>
    <dgm:pt modelId="{9F40E9E5-9630-624D-848A-DADC98F134DC}" type="sibTrans" cxnId="{DDC46741-C5C8-E34E-A396-C12B0E2041B1}">
      <dgm:prSet/>
      <dgm:spPr/>
      <dgm:t>
        <a:bodyPr/>
        <a:lstStyle/>
        <a:p>
          <a:endParaRPr lang="en-US"/>
        </a:p>
      </dgm:t>
    </dgm:pt>
    <dgm:pt modelId="{8DD9112B-2341-5447-AC6D-826A8BF1EBA1}">
      <dgm:prSet phldrT="[Text]"/>
      <dgm:spPr/>
      <dgm:t>
        <a:bodyPr/>
        <a:lstStyle/>
        <a:p>
          <a:r>
            <a:rPr lang="en-US" dirty="0" smtClean="0"/>
            <a:t>Dean</a:t>
          </a:r>
          <a:endParaRPr lang="en-US" dirty="0"/>
        </a:p>
      </dgm:t>
    </dgm:pt>
    <dgm:pt modelId="{9B612EFB-24E0-C344-A135-6FD1A2B23367}" type="parTrans" cxnId="{6CE71DA9-7864-CA4D-BDE9-174562743292}">
      <dgm:prSet/>
      <dgm:spPr/>
      <dgm:t>
        <a:bodyPr/>
        <a:lstStyle/>
        <a:p>
          <a:endParaRPr lang="en-US"/>
        </a:p>
      </dgm:t>
    </dgm:pt>
    <dgm:pt modelId="{C19F4636-4C90-6E4C-83F9-55ED9F28CF2E}" type="sibTrans" cxnId="{6CE71DA9-7864-CA4D-BDE9-174562743292}">
      <dgm:prSet/>
      <dgm:spPr/>
      <dgm:t>
        <a:bodyPr/>
        <a:lstStyle/>
        <a:p>
          <a:endParaRPr lang="en-US"/>
        </a:p>
      </dgm:t>
    </dgm:pt>
    <dgm:pt modelId="{61CAD65A-9019-0143-A334-FE72066DC993}" type="pres">
      <dgm:prSet presAssocID="{07683F05-A024-2C40-86D9-189FD49EF205}" presName="Name0" presStyleCnt="0">
        <dgm:presLayoutVars>
          <dgm:chMax val="1"/>
          <dgm:chPref val="1"/>
          <dgm:dir/>
          <dgm:animOne val="branch"/>
          <dgm:animLvl val="lvl"/>
        </dgm:presLayoutVars>
      </dgm:prSet>
      <dgm:spPr/>
      <dgm:t>
        <a:bodyPr/>
        <a:lstStyle/>
        <a:p>
          <a:endParaRPr lang="en-US"/>
        </a:p>
      </dgm:t>
    </dgm:pt>
    <dgm:pt modelId="{1A024F6B-4D0E-9642-B64E-E74BA9CAA6E8}" type="pres">
      <dgm:prSet presAssocID="{5297E676-CA39-F44B-AB96-217AEB01A50A}" presName="singleCycle" presStyleCnt="0"/>
      <dgm:spPr/>
    </dgm:pt>
    <dgm:pt modelId="{7BAB42FA-0C25-C14A-B612-BDCE24683FF3}" type="pres">
      <dgm:prSet presAssocID="{5297E676-CA39-F44B-AB96-217AEB01A50A}" presName="singleCenter" presStyleLbl="node1" presStyleIdx="0" presStyleCnt="4">
        <dgm:presLayoutVars>
          <dgm:chMax val="7"/>
          <dgm:chPref val="7"/>
        </dgm:presLayoutVars>
      </dgm:prSet>
      <dgm:spPr/>
      <dgm:t>
        <a:bodyPr/>
        <a:lstStyle/>
        <a:p>
          <a:endParaRPr lang="en-US"/>
        </a:p>
      </dgm:t>
    </dgm:pt>
    <dgm:pt modelId="{CBB0A610-47F6-204B-80D8-1827DF9F39B6}" type="pres">
      <dgm:prSet presAssocID="{ABEC2FFC-3B73-C944-BDF0-A82B27CD47F1}" presName="Name56" presStyleLbl="parChTrans1D2" presStyleIdx="0" presStyleCnt="3"/>
      <dgm:spPr/>
      <dgm:t>
        <a:bodyPr/>
        <a:lstStyle/>
        <a:p>
          <a:endParaRPr lang="en-US"/>
        </a:p>
      </dgm:t>
    </dgm:pt>
    <dgm:pt modelId="{AC3B3CB1-3A6E-DB44-9658-5276AB601491}" type="pres">
      <dgm:prSet presAssocID="{C0A856E8-640F-2D45-A3AF-694CE3CDAD43}" presName="text0" presStyleLbl="node1" presStyleIdx="1" presStyleCnt="4">
        <dgm:presLayoutVars>
          <dgm:bulletEnabled val="1"/>
        </dgm:presLayoutVars>
      </dgm:prSet>
      <dgm:spPr/>
      <dgm:t>
        <a:bodyPr/>
        <a:lstStyle/>
        <a:p>
          <a:endParaRPr lang="en-US"/>
        </a:p>
      </dgm:t>
    </dgm:pt>
    <dgm:pt modelId="{EA68FA8A-00C7-7C4E-AB41-A8AB79E01985}" type="pres">
      <dgm:prSet presAssocID="{2D821B84-C5E7-F343-ABBD-5F0339624BBB}" presName="Name56" presStyleLbl="parChTrans1D2" presStyleIdx="1" presStyleCnt="3"/>
      <dgm:spPr/>
      <dgm:t>
        <a:bodyPr/>
        <a:lstStyle/>
        <a:p>
          <a:endParaRPr lang="en-US"/>
        </a:p>
      </dgm:t>
    </dgm:pt>
    <dgm:pt modelId="{469A383E-968E-C649-9FC3-3A3F8BDA22B8}" type="pres">
      <dgm:prSet presAssocID="{73227D04-E9D2-F94F-98F1-EB0E72749BED}" presName="text0" presStyleLbl="node1" presStyleIdx="2" presStyleCnt="4">
        <dgm:presLayoutVars>
          <dgm:bulletEnabled val="1"/>
        </dgm:presLayoutVars>
      </dgm:prSet>
      <dgm:spPr/>
      <dgm:t>
        <a:bodyPr/>
        <a:lstStyle/>
        <a:p>
          <a:endParaRPr lang="en-US"/>
        </a:p>
      </dgm:t>
    </dgm:pt>
    <dgm:pt modelId="{CFE97E18-CAD8-7D4C-87E3-7427628B6C0B}" type="pres">
      <dgm:prSet presAssocID="{9B612EFB-24E0-C344-A135-6FD1A2B23367}" presName="Name56" presStyleLbl="parChTrans1D2" presStyleIdx="2" presStyleCnt="3"/>
      <dgm:spPr/>
      <dgm:t>
        <a:bodyPr/>
        <a:lstStyle/>
        <a:p>
          <a:endParaRPr lang="en-US"/>
        </a:p>
      </dgm:t>
    </dgm:pt>
    <dgm:pt modelId="{313EEBBA-2C35-5346-8E1E-DCDCAF915687}" type="pres">
      <dgm:prSet presAssocID="{8DD9112B-2341-5447-AC6D-826A8BF1EBA1}" presName="text0" presStyleLbl="node1" presStyleIdx="3" presStyleCnt="4">
        <dgm:presLayoutVars>
          <dgm:bulletEnabled val="1"/>
        </dgm:presLayoutVars>
      </dgm:prSet>
      <dgm:spPr/>
      <dgm:t>
        <a:bodyPr/>
        <a:lstStyle/>
        <a:p>
          <a:endParaRPr lang="en-US"/>
        </a:p>
      </dgm:t>
    </dgm:pt>
  </dgm:ptLst>
  <dgm:cxnLst>
    <dgm:cxn modelId="{794E10B2-045B-6242-A06F-69509A768B53}" type="presOf" srcId="{73227D04-E9D2-F94F-98F1-EB0E72749BED}" destId="{469A383E-968E-C649-9FC3-3A3F8BDA22B8}" srcOrd="0" destOrd="0" presId="urn:microsoft.com/office/officeart/2008/layout/RadialCluster"/>
    <dgm:cxn modelId="{AFD5EB2B-6878-FC40-861C-72C0B064F48E}" type="presOf" srcId="{9B612EFB-24E0-C344-A135-6FD1A2B23367}" destId="{CFE97E18-CAD8-7D4C-87E3-7427628B6C0B}" srcOrd="0" destOrd="0" presId="urn:microsoft.com/office/officeart/2008/layout/RadialCluster"/>
    <dgm:cxn modelId="{235B4D32-BE45-254A-8CBF-D6BC97E54492}" type="presOf" srcId="{ABEC2FFC-3B73-C944-BDF0-A82B27CD47F1}" destId="{CBB0A610-47F6-204B-80D8-1827DF9F39B6}" srcOrd="0" destOrd="0" presId="urn:microsoft.com/office/officeart/2008/layout/RadialCluster"/>
    <dgm:cxn modelId="{B8F199C1-D404-5344-86F5-371F588B6A1B}" srcId="{5297E676-CA39-F44B-AB96-217AEB01A50A}" destId="{C0A856E8-640F-2D45-A3AF-694CE3CDAD43}" srcOrd="0" destOrd="0" parTransId="{ABEC2FFC-3B73-C944-BDF0-A82B27CD47F1}" sibTransId="{74DA49A9-7E23-F544-ABB1-6387A9A680E7}"/>
    <dgm:cxn modelId="{4C039FA5-032F-504D-B6D4-565F827AD0B4}" type="presOf" srcId="{8DD9112B-2341-5447-AC6D-826A8BF1EBA1}" destId="{313EEBBA-2C35-5346-8E1E-DCDCAF915687}" srcOrd="0" destOrd="0" presId="urn:microsoft.com/office/officeart/2008/layout/RadialCluster"/>
    <dgm:cxn modelId="{8E0CBC1F-FCA4-0947-B1CC-7F483E2E2876}" type="presOf" srcId="{2D821B84-C5E7-F343-ABBD-5F0339624BBB}" destId="{EA68FA8A-00C7-7C4E-AB41-A8AB79E01985}" srcOrd="0" destOrd="0" presId="urn:microsoft.com/office/officeart/2008/layout/RadialCluster"/>
    <dgm:cxn modelId="{86528FF3-6076-8444-8D0A-82DFC25A03D0}" srcId="{07683F05-A024-2C40-86D9-189FD49EF205}" destId="{5297E676-CA39-F44B-AB96-217AEB01A50A}" srcOrd="0" destOrd="0" parTransId="{227F006A-0FCA-8E4A-8411-1B52593551C4}" sibTransId="{6E57AF02-44D2-4B46-8A39-00E33192E596}"/>
    <dgm:cxn modelId="{3B736A2B-1E00-C64C-8E2A-3D46B4836A72}" type="presOf" srcId="{5297E676-CA39-F44B-AB96-217AEB01A50A}" destId="{7BAB42FA-0C25-C14A-B612-BDCE24683FF3}" srcOrd="0" destOrd="0" presId="urn:microsoft.com/office/officeart/2008/layout/RadialCluster"/>
    <dgm:cxn modelId="{7DC07547-F987-EF48-B82A-F4EEA2B6EE62}" type="presOf" srcId="{C0A856E8-640F-2D45-A3AF-694CE3CDAD43}" destId="{AC3B3CB1-3A6E-DB44-9658-5276AB601491}" srcOrd="0" destOrd="0" presId="urn:microsoft.com/office/officeart/2008/layout/RadialCluster"/>
    <dgm:cxn modelId="{DDC46741-C5C8-E34E-A396-C12B0E2041B1}" srcId="{5297E676-CA39-F44B-AB96-217AEB01A50A}" destId="{73227D04-E9D2-F94F-98F1-EB0E72749BED}" srcOrd="1" destOrd="0" parTransId="{2D821B84-C5E7-F343-ABBD-5F0339624BBB}" sibTransId="{9F40E9E5-9630-624D-848A-DADC98F134DC}"/>
    <dgm:cxn modelId="{7A9D4509-246F-1348-BEB1-7C7E852A8305}" type="presOf" srcId="{07683F05-A024-2C40-86D9-189FD49EF205}" destId="{61CAD65A-9019-0143-A334-FE72066DC993}" srcOrd="0" destOrd="0" presId="urn:microsoft.com/office/officeart/2008/layout/RadialCluster"/>
    <dgm:cxn modelId="{6CE71DA9-7864-CA4D-BDE9-174562743292}" srcId="{5297E676-CA39-F44B-AB96-217AEB01A50A}" destId="{8DD9112B-2341-5447-AC6D-826A8BF1EBA1}" srcOrd="2" destOrd="0" parTransId="{9B612EFB-24E0-C344-A135-6FD1A2B23367}" sibTransId="{C19F4636-4C90-6E4C-83F9-55ED9F28CF2E}"/>
    <dgm:cxn modelId="{F272FCD7-D281-C948-9BC3-0D84D463D9F4}" type="presParOf" srcId="{61CAD65A-9019-0143-A334-FE72066DC993}" destId="{1A024F6B-4D0E-9642-B64E-E74BA9CAA6E8}" srcOrd="0" destOrd="0" presId="urn:microsoft.com/office/officeart/2008/layout/RadialCluster"/>
    <dgm:cxn modelId="{3BF8857E-F2AB-A34D-B988-3941D77F1571}" type="presParOf" srcId="{1A024F6B-4D0E-9642-B64E-E74BA9CAA6E8}" destId="{7BAB42FA-0C25-C14A-B612-BDCE24683FF3}" srcOrd="0" destOrd="0" presId="urn:microsoft.com/office/officeart/2008/layout/RadialCluster"/>
    <dgm:cxn modelId="{DA3F29D1-5566-1042-B344-E570FABC1A09}" type="presParOf" srcId="{1A024F6B-4D0E-9642-B64E-E74BA9CAA6E8}" destId="{CBB0A610-47F6-204B-80D8-1827DF9F39B6}" srcOrd="1" destOrd="0" presId="urn:microsoft.com/office/officeart/2008/layout/RadialCluster"/>
    <dgm:cxn modelId="{25ACB91B-054E-0842-8F9C-ACEC7BCA571C}" type="presParOf" srcId="{1A024F6B-4D0E-9642-B64E-E74BA9CAA6E8}" destId="{AC3B3CB1-3A6E-DB44-9658-5276AB601491}" srcOrd="2" destOrd="0" presId="urn:microsoft.com/office/officeart/2008/layout/RadialCluster"/>
    <dgm:cxn modelId="{3784ECC1-FF1D-AD43-8F3B-06510B111548}" type="presParOf" srcId="{1A024F6B-4D0E-9642-B64E-E74BA9CAA6E8}" destId="{EA68FA8A-00C7-7C4E-AB41-A8AB79E01985}" srcOrd="3" destOrd="0" presId="urn:microsoft.com/office/officeart/2008/layout/RadialCluster"/>
    <dgm:cxn modelId="{0A8E14E2-BF06-6D4B-9099-F7EAE85127EA}" type="presParOf" srcId="{1A024F6B-4D0E-9642-B64E-E74BA9CAA6E8}" destId="{469A383E-968E-C649-9FC3-3A3F8BDA22B8}" srcOrd="4" destOrd="0" presId="urn:microsoft.com/office/officeart/2008/layout/RadialCluster"/>
    <dgm:cxn modelId="{D6CE25A0-7718-CF47-9F1F-538964BC747E}" type="presParOf" srcId="{1A024F6B-4D0E-9642-B64E-E74BA9CAA6E8}" destId="{CFE97E18-CAD8-7D4C-87E3-7427628B6C0B}" srcOrd="5" destOrd="0" presId="urn:microsoft.com/office/officeart/2008/layout/RadialCluster"/>
    <dgm:cxn modelId="{AA9131B6-2C15-8A4A-9F25-74DE3115BFA4}" type="presParOf" srcId="{1A024F6B-4D0E-9642-B64E-E74BA9CAA6E8}" destId="{313EEBBA-2C35-5346-8E1E-DCDCAF915687}"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9D4430E-481C-9A45-AA29-CD91B823962F}" type="doc">
      <dgm:prSet loTypeId="urn:microsoft.com/office/officeart/2008/layout/RadialCluster" loCatId="" qsTypeId="urn:microsoft.com/office/officeart/2005/8/quickstyle/simple4" qsCatId="simple" csTypeId="urn:microsoft.com/office/officeart/2005/8/colors/accent1_2#2" csCatId="accent1" phldr="1"/>
      <dgm:spPr/>
      <dgm:t>
        <a:bodyPr/>
        <a:lstStyle/>
        <a:p>
          <a:endParaRPr lang="en-US"/>
        </a:p>
      </dgm:t>
    </dgm:pt>
    <dgm:pt modelId="{17569CD1-680F-4E4F-BDF7-83CFF55343CC}">
      <dgm:prSet phldrT="[Text]"/>
      <dgm:spPr/>
      <dgm:t>
        <a:bodyPr/>
        <a:lstStyle/>
        <a:p>
          <a:r>
            <a:rPr lang="en-US" dirty="0" smtClean="0"/>
            <a:t>Key Themes</a:t>
          </a:r>
          <a:endParaRPr lang="en-US" dirty="0"/>
        </a:p>
      </dgm:t>
    </dgm:pt>
    <dgm:pt modelId="{5D68FF52-21C4-C147-8C7A-EFDBB335B218}" type="parTrans" cxnId="{BAC1F5A1-2FC8-4442-AE8E-5BE5FF7EA071}">
      <dgm:prSet/>
      <dgm:spPr/>
      <dgm:t>
        <a:bodyPr/>
        <a:lstStyle/>
        <a:p>
          <a:endParaRPr lang="en-US"/>
        </a:p>
      </dgm:t>
    </dgm:pt>
    <dgm:pt modelId="{5E83914E-62FC-3444-927B-68393233E34E}" type="sibTrans" cxnId="{BAC1F5A1-2FC8-4442-AE8E-5BE5FF7EA071}">
      <dgm:prSet/>
      <dgm:spPr/>
      <dgm:t>
        <a:bodyPr/>
        <a:lstStyle/>
        <a:p>
          <a:endParaRPr lang="en-US"/>
        </a:p>
      </dgm:t>
    </dgm:pt>
    <dgm:pt modelId="{663DEDCB-90E4-F542-B73F-6790DECB97CF}">
      <dgm:prSet phldrT="[Text]"/>
      <dgm:spPr/>
      <dgm:t>
        <a:bodyPr/>
        <a:lstStyle/>
        <a:p>
          <a:r>
            <a:rPr lang="en-US" dirty="0" smtClean="0"/>
            <a:t>Death</a:t>
          </a:r>
          <a:endParaRPr lang="en-US" dirty="0"/>
        </a:p>
      </dgm:t>
    </dgm:pt>
    <dgm:pt modelId="{A3673131-1AC4-254B-964E-9059ED76F775}" type="parTrans" cxnId="{6EA2D437-146B-8547-B728-FF5DC27F2F6C}">
      <dgm:prSet/>
      <dgm:spPr/>
      <dgm:t>
        <a:bodyPr/>
        <a:lstStyle/>
        <a:p>
          <a:endParaRPr lang="en-US"/>
        </a:p>
      </dgm:t>
    </dgm:pt>
    <dgm:pt modelId="{BCD01420-4F82-8B40-87BC-155F74BF3AA3}" type="sibTrans" cxnId="{6EA2D437-146B-8547-B728-FF5DC27F2F6C}">
      <dgm:prSet/>
      <dgm:spPr/>
      <dgm:t>
        <a:bodyPr/>
        <a:lstStyle/>
        <a:p>
          <a:endParaRPr lang="en-US"/>
        </a:p>
      </dgm:t>
    </dgm:pt>
    <dgm:pt modelId="{6547677B-0310-C546-A202-F209087D55D5}">
      <dgm:prSet phldrT="[Text]"/>
      <dgm:spPr/>
      <dgm:t>
        <a:bodyPr/>
        <a:lstStyle/>
        <a:p>
          <a:r>
            <a:rPr lang="en-US" dirty="0" smtClean="0"/>
            <a:t>Family</a:t>
          </a:r>
          <a:endParaRPr lang="en-US" dirty="0"/>
        </a:p>
      </dgm:t>
    </dgm:pt>
    <dgm:pt modelId="{44DB8EFE-BD48-984B-808A-BD52D5F77FCC}" type="parTrans" cxnId="{72E26A3C-9B99-C04C-AC99-B138C66EE45D}">
      <dgm:prSet/>
      <dgm:spPr/>
      <dgm:t>
        <a:bodyPr/>
        <a:lstStyle/>
        <a:p>
          <a:endParaRPr lang="en-US"/>
        </a:p>
      </dgm:t>
    </dgm:pt>
    <dgm:pt modelId="{28DF780E-5F85-9049-80AB-DD4A3A1BB6B8}" type="sibTrans" cxnId="{72E26A3C-9B99-C04C-AC99-B138C66EE45D}">
      <dgm:prSet/>
      <dgm:spPr/>
      <dgm:t>
        <a:bodyPr/>
        <a:lstStyle/>
        <a:p>
          <a:endParaRPr lang="en-US"/>
        </a:p>
      </dgm:t>
    </dgm:pt>
    <dgm:pt modelId="{4244D50A-CA5A-C349-B932-64CF33436045}">
      <dgm:prSet phldrT="[Text]"/>
      <dgm:spPr/>
      <dgm:t>
        <a:bodyPr/>
        <a:lstStyle/>
        <a:p>
          <a:r>
            <a:rPr lang="en-US" dirty="0" smtClean="0"/>
            <a:t>Isolation and Loneliness</a:t>
          </a:r>
          <a:endParaRPr lang="en-US" dirty="0"/>
        </a:p>
      </dgm:t>
    </dgm:pt>
    <dgm:pt modelId="{808547F7-10C1-D347-ABF9-F4A6D6451ABA}" type="parTrans" cxnId="{22FC3A72-22E1-0C4D-A2DD-4ED0EF0F5385}">
      <dgm:prSet/>
      <dgm:spPr/>
      <dgm:t>
        <a:bodyPr/>
        <a:lstStyle/>
        <a:p>
          <a:endParaRPr lang="en-US"/>
        </a:p>
      </dgm:t>
    </dgm:pt>
    <dgm:pt modelId="{4E75F909-459C-CE49-A6F2-5D0867C1D3A6}" type="sibTrans" cxnId="{22FC3A72-22E1-0C4D-A2DD-4ED0EF0F5385}">
      <dgm:prSet/>
      <dgm:spPr/>
      <dgm:t>
        <a:bodyPr/>
        <a:lstStyle/>
        <a:p>
          <a:endParaRPr lang="en-US"/>
        </a:p>
      </dgm:t>
    </dgm:pt>
    <dgm:pt modelId="{17FEF57B-B027-6F46-B20F-254E5471F80B}">
      <dgm:prSet phldrT="[Text]"/>
      <dgm:spPr/>
      <dgm:t>
        <a:bodyPr/>
        <a:lstStyle/>
        <a:p>
          <a:r>
            <a:rPr lang="en-US" dirty="0" smtClean="0"/>
            <a:t>Morality and Justice</a:t>
          </a:r>
          <a:endParaRPr lang="en-US" dirty="0"/>
        </a:p>
      </dgm:t>
    </dgm:pt>
    <dgm:pt modelId="{60B3D995-1A7A-044E-92FD-50A69660B192}" type="parTrans" cxnId="{8DC10191-E50E-9A49-8178-D4D9C2C49F50}">
      <dgm:prSet/>
      <dgm:spPr/>
      <dgm:t>
        <a:bodyPr/>
        <a:lstStyle/>
        <a:p>
          <a:endParaRPr lang="en-US"/>
        </a:p>
      </dgm:t>
    </dgm:pt>
    <dgm:pt modelId="{3931E133-FB15-8B4C-969E-3BD1BAED6A4D}" type="sibTrans" cxnId="{8DC10191-E50E-9A49-8178-D4D9C2C49F50}">
      <dgm:prSet/>
      <dgm:spPr/>
      <dgm:t>
        <a:bodyPr/>
        <a:lstStyle/>
        <a:p>
          <a:endParaRPr lang="en-US"/>
        </a:p>
      </dgm:t>
    </dgm:pt>
    <dgm:pt modelId="{56427211-259F-694D-9D31-EC022EBD095C}">
      <dgm:prSet phldrT="[Text]"/>
      <dgm:spPr/>
      <dgm:t>
        <a:bodyPr/>
        <a:lstStyle/>
        <a:p>
          <a:r>
            <a:rPr lang="en-US" dirty="0" smtClean="0"/>
            <a:t>Reality v Fantasy</a:t>
          </a:r>
          <a:endParaRPr lang="en-US" dirty="0"/>
        </a:p>
      </dgm:t>
    </dgm:pt>
    <dgm:pt modelId="{76D35012-D14A-E141-B7B9-7511D47F1AC2}" type="parTrans" cxnId="{81ED9CFB-2B36-1640-B8C1-2547CF1CFA96}">
      <dgm:prSet/>
      <dgm:spPr/>
      <dgm:t>
        <a:bodyPr/>
        <a:lstStyle/>
        <a:p>
          <a:endParaRPr lang="en-US"/>
        </a:p>
      </dgm:t>
    </dgm:pt>
    <dgm:pt modelId="{A090B56B-18CE-E24C-B7B3-265A08EBE237}" type="sibTrans" cxnId="{81ED9CFB-2B36-1640-B8C1-2547CF1CFA96}">
      <dgm:prSet/>
      <dgm:spPr/>
      <dgm:t>
        <a:bodyPr/>
        <a:lstStyle/>
        <a:p>
          <a:endParaRPr lang="en-US"/>
        </a:p>
      </dgm:t>
    </dgm:pt>
    <dgm:pt modelId="{646C419D-C6B7-AE49-BC4A-F5D18BFF015A}">
      <dgm:prSet phldrT="[Text]"/>
      <dgm:spPr/>
      <dgm:t>
        <a:bodyPr/>
        <a:lstStyle/>
        <a:p>
          <a:r>
            <a:rPr lang="en-US" dirty="0" smtClean="0"/>
            <a:t>Addiction</a:t>
          </a:r>
          <a:endParaRPr lang="en-US" dirty="0"/>
        </a:p>
      </dgm:t>
    </dgm:pt>
    <dgm:pt modelId="{7D4CACB1-0D47-884E-9EF4-643D0839D4F6}" type="parTrans" cxnId="{5CDE2728-3601-804A-BC7C-943C0C29149B}">
      <dgm:prSet/>
      <dgm:spPr/>
      <dgm:t>
        <a:bodyPr/>
        <a:lstStyle/>
        <a:p>
          <a:endParaRPr lang="en-US"/>
        </a:p>
      </dgm:t>
    </dgm:pt>
    <dgm:pt modelId="{3B1DC0CB-0C56-5C45-905B-7DEBFE64DBA8}" type="sibTrans" cxnId="{5CDE2728-3601-804A-BC7C-943C0C29149B}">
      <dgm:prSet/>
      <dgm:spPr/>
      <dgm:t>
        <a:bodyPr/>
        <a:lstStyle/>
        <a:p>
          <a:endParaRPr lang="en-US"/>
        </a:p>
      </dgm:t>
    </dgm:pt>
    <dgm:pt modelId="{D8D01C16-A658-B748-A53F-A00F7A6B5345}" type="pres">
      <dgm:prSet presAssocID="{89D4430E-481C-9A45-AA29-CD91B823962F}" presName="Name0" presStyleCnt="0">
        <dgm:presLayoutVars>
          <dgm:chMax val="1"/>
          <dgm:chPref val="1"/>
          <dgm:dir/>
          <dgm:animOne val="branch"/>
          <dgm:animLvl val="lvl"/>
        </dgm:presLayoutVars>
      </dgm:prSet>
      <dgm:spPr/>
      <dgm:t>
        <a:bodyPr/>
        <a:lstStyle/>
        <a:p>
          <a:endParaRPr lang="en-US"/>
        </a:p>
      </dgm:t>
    </dgm:pt>
    <dgm:pt modelId="{55390418-F940-CF40-AD80-E6DC69E3BF84}" type="pres">
      <dgm:prSet presAssocID="{17569CD1-680F-4E4F-BDF7-83CFF55343CC}" presName="singleCycle" presStyleCnt="0"/>
      <dgm:spPr/>
    </dgm:pt>
    <dgm:pt modelId="{01C6639D-7CFA-2644-A04D-7C9294AEB6A8}" type="pres">
      <dgm:prSet presAssocID="{17569CD1-680F-4E4F-BDF7-83CFF55343CC}" presName="singleCenter" presStyleLbl="node1" presStyleIdx="0" presStyleCnt="7">
        <dgm:presLayoutVars>
          <dgm:chMax val="7"/>
          <dgm:chPref val="7"/>
        </dgm:presLayoutVars>
      </dgm:prSet>
      <dgm:spPr/>
      <dgm:t>
        <a:bodyPr/>
        <a:lstStyle/>
        <a:p>
          <a:endParaRPr lang="en-US"/>
        </a:p>
      </dgm:t>
    </dgm:pt>
    <dgm:pt modelId="{56D066ED-7DB2-0442-8206-F43C3E39F8D0}" type="pres">
      <dgm:prSet presAssocID="{A3673131-1AC4-254B-964E-9059ED76F775}" presName="Name56" presStyleLbl="parChTrans1D2" presStyleIdx="0" presStyleCnt="6"/>
      <dgm:spPr/>
      <dgm:t>
        <a:bodyPr/>
        <a:lstStyle/>
        <a:p>
          <a:endParaRPr lang="en-US"/>
        </a:p>
      </dgm:t>
    </dgm:pt>
    <dgm:pt modelId="{9785074F-D4B5-9740-B81B-82DE1922B43E}" type="pres">
      <dgm:prSet presAssocID="{663DEDCB-90E4-F542-B73F-6790DECB97CF}" presName="text0" presStyleLbl="node1" presStyleIdx="1" presStyleCnt="7">
        <dgm:presLayoutVars>
          <dgm:bulletEnabled val="1"/>
        </dgm:presLayoutVars>
      </dgm:prSet>
      <dgm:spPr/>
      <dgm:t>
        <a:bodyPr/>
        <a:lstStyle/>
        <a:p>
          <a:endParaRPr lang="en-US"/>
        </a:p>
      </dgm:t>
    </dgm:pt>
    <dgm:pt modelId="{547B0B35-874F-584E-BFE4-0C7D6E1E7F83}" type="pres">
      <dgm:prSet presAssocID="{44DB8EFE-BD48-984B-808A-BD52D5F77FCC}" presName="Name56" presStyleLbl="parChTrans1D2" presStyleIdx="1" presStyleCnt="6"/>
      <dgm:spPr/>
      <dgm:t>
        <a:bodyPr/>
        <a:lstStyle/>
        <a:p>
          <a:endParaRPr lang="en-US"/>
        </a:p>
      </dgm:t>
    </dgm:pt>
    <dgm:pt modelId="{3F6D86EC-04F7-D34D-AFBA-BEE28306B84F}" type="pres">
      <dgm:prSet presAssocID="{6547677B-0310-C546-A202-F209087D55D5}" presName="text0" presStyleLbl="node1" presStyleIdx="2" presStyleCnt="7">
        <dgm:presLayoutVars>
          <dgm:bulletEnabled val="1"/>
        </dgm:presLayoutVars>
      </dgm:prSet>
      <dgm:spPr/>
      <dgm:t>
        <a:bodyPr/>
        <a:lstStyle/>
        <a:p>
          <a:endParaRPr lang="en-US"/>
        </a:p>
      </dgm:t>
    </dgm:pt>
    <dgm:pt modelId="{F7A1A23C-A83F-1D48-BCA5-5469C70B9B5E}" type="pres">
      <dgm:prSet presAssocID="{808547F7-10C1-D347-ABF9-F4A6D6451ABA}" presName="Name56" presStyleLbl="parChTrans1D2" presStyleIdx="2" presStyleCnt="6"/>
      <dgm:spPr/>
      <dgm:t>
        <a:bodyPr/>
        <a:lstStyle/>
        <a:p>
          <a:endParaRPr lang="en-US"/>
        </a:p>
      </dgm:t>
    </dgm:pt>
    <dgm:pt modelId="{2D48165D-49C4-A443-A4F7-4C5627D60569}" type="pres">
      <dgm:prSet presAssocID="{4244D50A-CA5A-C349-B932-64CF33436045}" presName="text0" presStyleLbl="node1" presStyleIdx="3" presStyleCnt="7">
        <dgm:presLayoutVars>
          <dgm:bulletEnabled val="1"/>
        </dgm:presLayoutVars>
      </dgm:prSet>
      <dgm:spPr/>
      <dgm:t>
        <a:bodyPr/>
        <a:lstStyle/>
        <a:p>
          <a:endParaRPr lang="en-US"/>
        </a:p>
      </dgm:t>
    </dgm:pt>
    <dgm:pt modelId="{C0C7B0AB-17A6-4B4C-8312-9159A8752800}" type="pres">
      <dgm:prSet presAssocID="{60B3D995-1A7A-044E-92FD-50A69660B192}" presName="Name56" presStyleLbl="parChTrans1D2" presStyleIdx="3" presStyleCnt="6"/>
      <dgm:spPr/>
      <dgm:t>
        <a:bodyPr/>
        <a:lstStyle/>
        <a:p>
          <a:endParaRPr lang="en-US"/>
        </a:p>
      </dgm:t>
    </dgm:pt>
    <dgm:pt modelId="{EFBD527A-60C6-344E-945E-EB1C7D8FFACB}" type="pres">
      <dgm:prSet presAssocID="{17FEF57B-B027-6F46-B20F-254E5471F80B}" presName="text0" presStyleLbl="node1" presStyleIdx="4" presStyleCnt="7">
        <dgm:presLayoutVars>
          <dgm:bulletEnabled val="1"/>
        </dgm:presLayoutVars>
      </dgm:prSet>
      <dgm:spPr/>
      <dgm:t>
        <a:bodyPr/>
        <a:lstStyle/>
        <a:p>
          <a:endParaRPr lang="en-US"/>
        </a:p>
      </dgm:t>
    </dgm:pt>
    <dgm:pt modelId="{FE39BD75-46A1-6449-B8F5-B40687028556}" type="pres">
      <dgm:prSet presAssocID="{76D35012-D14A-E141-B7B9-7511D47F1AC2}" presName="Name56" presStyleLbl="parChTrans1D2" presStyleIdx="4" presStyleCnt="6"/>
      <dgm:spPr/>
      <dgm:t>
        <a:bodyPr/>
        <a:lstStyle/>
        <a:p>
          <a:endParaRPr lang="en-US"/>
        </a:p>
      </dgm:t>
    </dgm:pt>
    <dgm:pt modelId="{FDC745EF-1A79-6A48-AA93-79F6EFC67037}" type="pres">
      <dgm:prSet presAssocID="{56427211-259F-694D-9D31-EC022EBD095C}" presName="text0" presStyleLbl="node1" presStyleIdx="5" presStyleCnt="7">
        <dgm:presLayoutVars>
          <dgm:bulletEnabled val="1"/>
        </dgm:presLayoutVars>
      </dgm:prSet>
      <dgm:spPr/>
      <dgm:t>
        <a:bodyPr/>
        <a:lstStyle/>
        <a:p>
          <a:endParaRPr lang="en-US"/>
        </a:p>
      </dgm:t>
    </dgm:pt>
    <dgm:pt modelId="{2AEC76CF-F265-4C45-A983-2F3780379C7A}" type="pres">
      <dgm:prSet presAssocID="{7D4CACB1-0D47-884E-9EF4-643D0839D4F6}" presName="Name56" presStyleLbl="parChTrans1D2" presStyleIdx="5" presStyleCnt="6"/>
      <dgm:spPr/>
      <dgm:t>
        <a:bodyPr/>
        <a:lstStyle/>
        <a:p>
          <a:endParaRPr lang="en-US"/>
        </a:p>
      </dgm:t>
    </dgm:pt>
    <dgm:pt modelId="{927D03AD-3A83-8E42-97DE-55AD7736317A}" type="pres">
      <dgm:prSet presAssocID="{646C419D-C6B7-AE49-BC4A-F5D18BFF015A}" presName="text0" presStyleLbl="node1" presStyleIdx="6" presStyleCnt="7">
        <dgm:presLayoutVars>
          <dgm:bulletEnabled val="1"/>
        </dgm:presLayoutVars>
      </dgm:prSet>
      <dgm:spPr/>
      <dgm:t>
        <a:bodyPr/>
        <a:lstStyle/>
        <a:p>
          <a:endParaRPr lang="en-US"/>
        </a:p>
      </dgm:t>
    </dgm:pt>
  </dgm:ptLst>
  <dgm:cxnLst>
    <dgm:cxn modelId="{8E38E902-5F91-804A-98CB-198B4679EF95}" type="presOf" srcId="{A3673131-1AC4-254B-964E-9059ED76F775}" destId="{56D066ED-7DB2-0442-8206-F43C3E39F8D0}" srcOrd="0" destOrd="0" presId="urn:microsoft.com/office/officeart/2008/layout/RadialCluster"/>
    <dgm:cxn modelId="{6EA2D437-146B-8547-B728-FF5DC27F2F6C}" srcId="{17569CD1-680F-4E4F-BDF7-83CFF55343CC}" destId="{663DEDCB-90E4-F542-B73F-6790DECB97CF}" srcOrd="0" destOrd="0" parTransId="{A3673131-1AC4-254B-964E-9059ED76F775}" sibTransId="{BCD01420-4F82-8B40-87BC-155F74BF3AA3}"/>
    <dgm:cxn modelId="{8DC10191-E50E-9A49-8178-D4D9C2C49F50}" srcId="{17569CD1-680F-4E4F-BDF7-83CFF55343CC}" destId="{17FEF57B-B027-6F46-B20F-254E5471F80B}" srcOrd="3" destOrd="0" parTransId="{60B3D995-1A7A-044E-92FD-50A69660B192}" sibTransId="{3931E133-FB15-8B4C-969E-3BD1BAED6A4D}"/>
    <dgm:cxn modelId="{31935CCE-A5B7-B443-B4E1-6F81CC3A7009}" type="presOf" srcId="{663DEDCB-90E4-F542-B73F-6790DECB97CF}" destId="{9785074F-D4B5-9740-B81B-82DE1922B43E}" srcOrd="0" destOrd="0" presId="urn:microsoft.com/office/officeart/2008/layout/RadialCluster"/>
    <dgm:cxn modelId="{22FC3A72-22E1-0C4D-A2DD-4ED0EF0F5385}" srcId="{17569CD1-680F-4E4F-BDF7-83CFF55343CC}" destId="{4244D50A-CA5A-C349-B932-64CF33436045}" srcOrd="2" destOrd="0" parTransId="{808547F7-10C1-D347-ABF9-F4A6D6451ABA}" sibTransId="{4E75F909-459C-CE49-A6F2-5D0867C1D3A6}"/>
    <dgm:cxn modelId="{12C7FFA7-9E1C-6949-A518-75056F2BF3CA}" type="presOf" srcId="{76D35012-D14A-E141-B7B9-7511D47F1AC2}" destId="{FE39BD75-46A1-6449-B8F5-B40687028556}" srcOrd="0" destOrd="0" presId="urn:microsoft.com/office/officeart/2008/layout/RadialCluster"/>
    <dgm:cxn modelId="{2384BF65-ABBC-2C43-8AF9-1BBB7A189BDF}" type="presOf" srcId="{17569CD1-680F-4E4F-BDF7-83CFF55343CC}" destId="{01C6639D-7CFA-2644-A04D-7C9294AEB6A8}" srcOrd="0" destOrd="0" presId="urn:microsoft.com/office/officeart/2008/layout/RadialCluster"/>
    <dgm:cxn modelId="{72E26A3C-9B99-C04C-AC99-B138C66EE45D}" srcId="{17569CD1-680F-4E4F-BDF7-83CFF55343CC}" destId="{6547677B-0310-C546-A202-F209087D55D5}" srcOrd="1" destOrd="0" parTransId="{44DB8EFE-BD48-984B-808A-BD52D5F77FCC}" sibTransId="{28DF780E-5F85-9049-80AB-DD4A3A1BB6B8}"/>
    <dgm:cxn modelId="{45DFF92B-43FC-B245-995D-BC0D3124760A}" type="presOf" srcId="{89D4430E-481C-9A45-AA29-CD91B823962F}" destId="{D8D01C16-A658-B748-A53F-A00F7A6B5345}" srcOrd="0" destOrd="0" presId="urn:microsoft.com/office/officeart/2008/layout/RadialCluster"/>
    <dgm:cxn modelId="{0DEC2AFB-9EFF-F84A-836B-850399143178}" type="presOf" srcId="{7D4CACB1-0D47-884E-9EF4-643D0839D4F6}" destId="{2AEC76CF-F265-4C45-A983-2F3780379C7A}" srcOrd="0" destOrd="0" presId="urn:microsoft.com/office/officeart/2008/layout/RadialCluster"/>
    <dgm:cxn modelId="{579C78FC-2EB0-FF43-8627-DBAA279B3F9D}" type="presOf" srcId="{56427211-259F-694D-9D31-EC022EBD095C}" destId="{FDC745EF-1A79-6A48-AA93-79F6EFC67037}" srcOrd="0" destOrd="0" presId="urn:microsoft.com/office/officeart/2008/layout/RadialCluster"/>
    <dgm:cxn modelId="{81ED9CFB-2B36-1640-B8C1-2547CF1CFA96}" srcId="{17569CD1-680F-4E4F-BDF7-83CFF55343CC}" destId="{56427211-259F-694D-9D31-EC022EBD095C}" srcOrd="4" destOrd="0" parTransId="{76D35012-D14A-E141-B7B9-7511D47F1AC2}" sibTransId="{A090B56B-18CE-E24C-B7B3-265A08EBE237}"/>
    <dgm:cxn modelId="{D81DFF56-DF9A-9D4D-B915-20A4E7AC41A7}" type="presOf" srcId="{646C419D-C6B7-AE49-BC4A-F5D18BFF015A}" destId="{927D03AD-3A83-8E42-97DE-55AD7736317A}" srcOrd="0" destOrd="0" presId="urn:microsoft.com/office/officeart/2008/layout/RadialCluster"/>
    <dgm:cxn modelId="{5CDE2728-3601-804A-BC7C-943C0C29149B}" srcId="{17569CD1-680F-4E4F-BDF7-83CFF55343CC}" destId="{646C419D-C6B7-AE49-BC4A-F5D18BFF015A}" srcOrd="5" destOrd="0" parTransId="{7D4CACB1-0D47-884E-9EF4-643D0839D4F6}" sibTransId="{3B1DC0CB-0C56-5C45-905B-7DEBFE64DBA8}"/>
    <dgm:cxn modelId="{6D86915F-44E0-AD42-8075-D28EEAB4EE51}" type="presOf" srcId="{4244D50A-CA5A-C349-B932-64CF33436045}" destId="{2D48165D-49C4-A443-A4F7-4C5627D60569}" srcOrd="0" destOrd="0" presId="urn:microsoft.com/office/officeart/2008/layout/RadialCluster"/>
    <dgm:cxn modelId="{BAC1F5A1-2FC8-4442-AE8E-5BE5FF7EA071}" srcId="{89D4430E-481C-9A45-AA29-CD91B823962F}" destId="{17569CD1-680F-4E4F-BDF7-83CFF55343CC}" srcOrd="0" destOrd="0" parTransId="{5D68FF52-21C4-C147-8C7A-EFDBB335B218}" sibTransId="{5E83914E-62FC-3444-927B-68393233E34E}"/>
    <dgm:cxn modelId="{6482D357-249A-3E4D-B492-6747A53BFCFB}" type="presOf" srcId="{44DB8EFE-BD48-984B-808A-BD52D5F77FCC}" destId="{547B0B35-874F-584E-BFE4-0C7D6E1E7F83}" srcOrd="0" destOrd="0" presId="urn:microsoft.com/office/officeart/2008/layout/RadialCluster"/>
    <dgm:cxn modelId="{B45EA105-D186-694A-A13D-9C163A3A5735}" type="presOf" srcId="{808547F7-10C1-D347-ABF9-F4A6D6451ABA}" destId="{F7A1A23C-A83F-1D48-BCA5-5469C70B9B5E}" srcOrd="0" destOrd="0" presId="urn:microsoft.com/office/officeart/2008/layout/RadialCluster"/>
    <dgm:cxn modelId="{2B5BB0F4-8AFB-1848-B761-96CAE23FF720}" type="presOf" srcId="{17FEF57B-B027-6F46-B20F-254E5471F80B}" destId="{EFBD527A-60C6-344E-945E-EB1C7D8FFACB}" srcOrd="0" destOrd="0" presId="urn:microsoft.com/office/officeart/2008/layout/RadialCluster"/>
    <dgm:cxn modelId="{0A33D62C-20B0-064A-86B6-26141AF11806}" type="presOf" srcId="{60B3D995-1A7A-044E-92FD-50A69660B192}" destId="{C0C7B0AB-17A6-4B4C-8312-9159A8752800}" srcOrd="0" destOrd="0" presId="urn:microsoft.com/office/officeart/2008/layout/RadialCluster"/>
    <dgm:cxn modelId="{E9E9D9A1-BF2A-DF49-A3A5-DE8A443C4379}" type="presOf" srcId="{6547677B-0310-C546-A202-F209087D55D5}" destId="{3F6D86EC-04F7-D34D-AFBA-BEE28306B84F}" srcOrd="0" destOrd="0" presId="urn:microsoft.com/office/officeart/2008/layout/RadialCluster"/>
    <dgm:cxn modelId="{6A11D047-7E14-8A45-83C0-D27C10D00F1C}" type="presParOf" srcId="{D8D01C16-A658-B748-A53F-A00F7A6B5345}" destId="{55390418-F940-CF40-AD80-E6DC69E3BF84}" srcOrd="0" destOrd="0" presId="urn:microsoft.com/office/officeart/2008/layout/RadialCluster"/>
    <dgm:cxn modelId="{76AD57E1-ADBF-C147-832F-C0227CA23CE6}" type="presParOf" srcId="{55390418-F940-CF40-AD80-E6DC69E3BF84}" destId="{01C6639D-7CFA-2644-A04D-7C9294AEB6A8}" srcOrd="0" destOrd="0" presId="urn:microsoft.com/office/officeart/2008/layout/RadialCluster"/>
    <dgm:cxn modelId="{479337F3-B060-6846-B4B3-855BE94B0AF7}" type="presParOf" srcId="{55390418-F940-CF40-AD80-E6DC69E3BF84}" destId="{56D066ED-7DB2-0442-8206-F43C3E39F8D0}" srcOrd="1" destOrd="0" presId="urn:microsoft.com/office/officeart/2008/layout/RadialCluster"/>
    <dgm:cxn modelId="{242FE46C-F3CC-C04F-85D6-276005EA096E}" type="presParOf" srcId="{55390418-F940-CF40-AD80-E6DC69E3BF84}" destId="{9785074F-D4B5-9740-B81B-82DE1922B43E}" srcOrd="2" destOrd="0" presId="urn:microsoft.com/office/officeart/2008/layout/RadialCluster"/>
    <dgm:cxn modelId="{A66EFF49-476F-B14D-9BC3-5BC659BA01CC}" type="presParOf" srcId="{55390418-F940-CF40-AD80-E6DC69E3BF84}" destId="{547B0B35-874F-584E-BFE4-0C7D6E1E7F83}" srcOrd="3" destOrd="0" presId="urn:microsoft.com/office/officeart/2008/layout/RadialCluster"/>
    <dgm:cxn modelId="{19E78823-7DDE-DD4F-AFD0-D342BF2295DA}" type="presParOf" srcId="{55390418-F940-CF40-AD80-E6DC69E3BF84}" destId="{3F6D86EC-04F7-D34D-AFBA-BEE28306B84F}" srcOrd="4" destOrd="0" presId="urn:microsoft.com/office/officeart/2008/layout/RadialCluster"/>
    <dgm:cxn modelId="{817A2671-273A-E24B-A017-5BFD8C1F9B8A}" type="presParOf" srcId="{55390418-F940-CF40-AD80-E6DC69E3BF84}" destId="{F7A1A23C-A83F-1D48-BCA5-5469C70B9B5E}" srcOrd="5" destOrd="0" presId="urn:microsoft.com/office/officeart/2008/layout/RadialCluster"/>
    <dgm:cxn modelId="{B8D733BA-1B42-7B4D-8724-10C6F1EDFF01}" type="presParOf" srcId="{55390418-F940-CF40-AD80-E6DC69E3BF84}" destId="{2D48165D-49C4-A443-A4F7-4C5627D60569}" srcOrd="6" destOrd="0" presId="urn:microsoft.com/office/officeart/2008/layout/RadialCluster"/>
    <dgm:cxn modelId="{78A6AF53-1BB1-B540-937B-FCBE25BB152C}" type="presParOf" srcId="{55390418-F940-CF40-AD80-E6DC69E3BF84}" destId="{C0C7B0AB-17A6-4B4C-8312-9159A8752800}" srcOrd="7" destOrd="0" presId="urn:microsoft.com/office/officeart/2008/layout/RadialCluster"/>
    <dgm:cxn modelId="{14697DD8-5414-0341-A5E6-0EB542B4F184}" type="presParOf" srcId="{55390418-F940-CF40-AD80-E6DC69E3BF84}" destId="{EFBD527A-60C6-344E-945E-EB1C7D8FFACB}" srcOrd="8" destOrd="0" presId="urn:microsoft.com/office/officeart/2008/layout/RadialCluster"/>
    <dgm:cxn modelId="{C5C8CA4B-1DC4-0948-9C48-F30786B0A186}" type="presParOf" srcId="{55390418-F940-CF40-AD80-E6DC69E3BF84}" destId="{FE39BD75-46A1-6449-B8F5-B40687028556}" srcOrd="9" destOrd="0" presId="urn:microsoft.com/office/officeart/2008/layout/RadialCluster"/>
    <dgm:cxn modelId="{6A926088-3E7E-8742-960E-49290F773E34}" type="presParOf" srcId="{55390418-F940-CF40-AD80-E6DC69E3BF84}" destId="{FDC745EF-1A79-6A48-AA93-79F6EFC67037}" srcOrd="10" destOrd="0" presId="urn:microsoft.com/office/officeart/2008/layout/RadialCluster"/>
    <dgm:cxn modelId="{A8FCE492-2B86-2F4A-90FA-AF9B1002E759}" type="presParOf" srcId="{55390418-F940-CF40-AD80-E6DC69E3BF84}" destId="{2AEC76CF-F265-4C45-A983-2F3780379C7A}" srcOrd="11" destOrd="0" presId="urn:microsoft.com/office/officeart/2008/layout/RadialCluster"/>
    <dgm:cxn modelId="{D7500226-A016-D64A-96B7-8B54BFB95E19}" type="presParOf" srcId="{55390418-F940-CF40-AD80-E6DC69E3BF84}" destId="{927D03AD-3A83-8E42-97DE-55AD7736317A}" srcOrd="12"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9D4430E-481C-9A45-AA29-CD91B823962F}" type="doc">
      <dgm:prSet loTypeId="urn:microsoft.com/office/officeart/2008/layout/RadialCluster" loCatId="" qsTypeId="urn:microsoft.com/office/officeart/2005/8/quickstyle/simple4" qsCatId="simple" csTypeId="urn:microsoft.com/office/officeart/2005/8/colors/accent1_2#3" csCatId="accent1" phldr="1"/>
      <dgm:spPr/>
      <dgm:t>
        <a:bodyPr/>
        <a:lstStyle/>
        <a:p>
          <a:endParaRPr lang="en-US"/>
        </a:p>
      </dgm:t>
    </dgm:pt>
    <dgm:pt modelId="{17569CD1-680F-4E4F-BDF7-83CFF55343CC}">
      <dgm:prSet phldrT="[Text]"/>
      <dgm:spPr/>
      <dgm:t>
        <a:bodyPr/>
        <a:lstStyle/>
        <a:p>
          <a:r>
            <a:rPr lang="en-US" dirty="0" smtClean="0"/>
            <a:t>Key Themes</a:t>
          </a:r>
          <a:endParaRPr lang="en-US" dirty="0"/>
        </a:p>
      </dgm:t>
    </dgm:pt>
    <dgm:pt modelId="{5D68FF52-21C4-C147-8C7A-EFDBB335B218}" type="parTrans" cxnId="{BAC1F5A1-2FC8-4442-AE8E-5BE5FF7EA071}">
      <dgm:prSet/>
      <dgm:spPr/>
      <dgm:t>
        <a:bodyPr/>
        <a:lstStyle/>
        <a:p>
          <a:endParaRPr lang="en-US"/>
        </a:p>
      </dgm:t>
    </dgm:pt>
    <dgm:pt modelId="{5E83914E-62FC-3444-927B-68393233E34E}" type="sibTrans" cxnId="{BAC1F5A1-2FC8-4442-AE8E-5BE5FF7EA071}">
      <dgm:prSet/>
      <dgm:spPr/>
      <dgm:t>
        <a:bodyPr/>
        <a:lstStyle/>
        <a:p>
          <a:endParaRPr lang="en-US"/>
        </a:p>
      </dgm:t>
    </dgm:pt>
    <dgm:pt modelId="{663DEDCB-90E4-F542-B73F-6790DECB97CF}">
      <dgm:prSet phldrT="[Text]"/>
      <dgm:spPr/>
      <dgm:t>
        <a:bodyPr/>
        <a:lstStyle/>
        <a:p>
          <a:r>
            <a:rPr lang="en-US" dirty="0" smtClean="0"/>
            <a:t>Death</a:t>
          </a:r>
          <a:endParaRPr lang="en-US" dirty="0"/>
        </a:p>
      </dgm:t>
    </dgm:pt>
    <dgm:pt modelId="{A3673131-1AC4-254B-964E-9059ED76F775}" type="parTrans" cxnId="{6EA2D437-146B-8547-B728-FF5DC27F2F6C}">
      <dgm:prSet/>
      <dgm:spPr/>
      <dgm:t>
        <a:bodyPr/>
        <a:lstStyle/>
        <a:p>
          <a:endParaRPr lang="en-US"/>
        </a:p>
      </dgm:t>
    </dgm:pt>
    <dgm:pt modelId="{BCD01420-4F82-8B40-87BC-155F74BF3AA3}" type="sibTrans" cxnId="{6EA2D437-146B-8547-B728-FF5DC27F2F6C}">
      <dgm:prSet/>
      <dgm:spPr/>
      <dgm:t>
        <a:bodyPr/>
        <a:lstStyle/>
        <a:p>
          <a:endParaRPr lang="en-US"/>
        </a:p>
      </dgm:t>
    </dgm:pt>
    <dgm:pt modelId="{6547677B-0310-C546-A202-F209087D55D5}">
      <dgm:prSet phldrT="[Text]"/>
      <dgm:spPr/>
      <dgm:t>
        <a:bodyPr/>
        <a:lstStyle/>
        <a:p>
          <a:r>
            <a:rPr lang="en-US" dirty="0" smtClean="0"/>
            <a:t>Family</a:t>
          </a:r>
          <a:endParaRPr lang="en-US" dirty="0"/>
        </a:p>
      </dgm:t>
    </dgm:pt>
    <dgm:pt modelId="{44DB8EFE-BD48-984B-808A-BD52D5F77FCC}" type="parTrans" cxnId="{72E26A3C-9B99-C04C-AC99-B138C66EE45D}">
      <dgm:prSet/>
      <dgm:spPr/>
      <dgm:t>
        <a:bodyPr/>
        <a:lstStyle/>
        <a:p>
          <a:endParaRPr lang="en-US"/>
        </a:p>
      </dgm:t>
    </dgm:pt>
    <dgm:pt modelId="{28DF780E-5F85-9049-80AB-DD4A3A1BB6B8}" type="sibTrans" cxnId="{72E26A3C-9B99-C04C-AC99-B138C66EE45D}">
      <dgm:prSet/>
      <dgm:spPr/>
      <dgm:t>
        <a:bodyPr/>
        <a:lstStyle/>
        <a:p>
          <a:endParaRPr lang="en-US"/>
        </a:p>
      </dgm:t>
    </dgm:pt>
    <dgm:pt modelId="{4244D50A-CA5A-C349-B932-64CF33436045}">
      <dgm:prSet phldrT="[Text]"/>
      <dgm:spPr/>
      <dgm:t>
        <a:bodyPr/>
        <a:lstStyle/>
        <a:p>
          <a:r>
            <a:rPr lang="en-US" dirty="0" smtClean="0"/>
            <a:t>Isolation and Loneliness</a:t>
          </a:r>
          <a:endParaRPr lang="en-US" dirty="0"/>
        </a:p>
      </dgm:t>
    </dgm:pt>
    <dgm:pt modelId="{808547F7-10C1-D347-ABF9-F4A6D6451ABA}" type="parTrans" cxnId="{22FC3A72-22E1-0C4D-A2DD-4ED0EF0F5385}">
      <dgm:prSet/>
      <dgm:spPr/>
      <dgm:t>
        <a:bodyPr/>
        <a:lstStyle/>
        <a:p>
          <a:endParaRPr lang="en-US"/>
        </a:p>
      </dgm:t>
    </dgm:pt>
    <dgm:pt modelId="{4E75F909-459C-CE49-A6F2-5D0867C1D3A6}" type="sibTrans" cxnId="{22FC3A72-22E1-0C4D-A2DD-4ED0EF0F5385}">
      <dgm:prSet/>
      <dgm:spPr/>
      <dgm:t>
        <a:bodyPr/>
        <a:lstStyle/>
        <a:p>
          <a:endParaRPr lang="en-US"/>
        </a:p>
      </dgm:t>
    </dgm:pt>
    <dgm:pt modelId="{17FEF57B-B027-6F46-B20F-254E5471F80B}">
      <dgm:prSet phldrT="[Text]"/>
      <dgm:spPr/>
      <dgm:t>
        <a:bodyPr/>
        <a:lstStyle/>
        <a:p>
          <a:r>
            <a:rPr lang="en-US" dirty="0" smtClean="0"/>
            <a:t>Morality and Justice</a:t>
          </a:r>
          <a:endParaRPr lang="en-US" dirty="0"/>
        </a:p>
      </dgm:t>
    </dgm:pt>
    <dgm:pt modelId="{60B3D995-1A7A-044E-92FD-50A69660B192}" type="parTrans" cxnId="{8DC10191-E50E-9A49-8178-D4D9C2C49F50}">
      <dgm:prSet/>
      <dgm:spPr/>
      <dgm:t>
        <a:bodyPr/>
        <a:lstStyle/>
        <a:p>
          <a:endParaRPr lang="en-US"/>
        </a:p>
      </dgm:t>
    </dgm:pt>
    <dgm:pt modelId="{3931E133-FB15-8B4C-969E-3BD1BAED6A4D}" type="sibTrans" cxnId="{8DC10191-E50E-9A49-8178-D4D9C2C49F50}">
      <dgm:prSet/>
      <dgm:spPr/>
      <dgm:t>
        <a:bodyPr/>
        <a:lstStyle/>
        <a:p>
          <a:endParaRPr lang="en-US"/>
        </a:p>
      </dgm:t>
    </dgm:pt>
    <dgm:pt modelId="{56427211-259F-694D-9D31-EC022EBD095C}">
      <dgm:prSet phldrT="[Text]"/>
      <dgm:spPr/>
      <dgm:t>
        <a:bodyPr/>
        <a:lstStyle/>
        <a:p>
          <a:r>
            <a:rPr lang="en-US" dirty="0" smtClean="0"/>
            <a:t>Reality v Fantasy</a:t>
          </a:r>
          <a:endParaRPr lang="en-US" dirty="0"/>
        </a:p>
      </dgm:t>
    </dgm:pt>
    <dgm:pt modelId="{76D35012-D14A-E141-B7B9-7511D47F1AC2}" type="parTrans" cxnId="{81ED9CFB-2B36-1640-B8C1-2547CF1CFA96}">
      <dgm:prSet/>
      <dgm:spPr/>
      <dgm:t>
        <a:bodyPr/>
        <a:lstStyle/>
        <a:p>
          <a:endParaRPr lang="en-US"/>
        </a:p>
      </dgm:t>
    </dgm:pt>
    <dgm:pt modelId="{A090B56B-18CE-E24C-B7B3-265A08EBE237}" type="sibTrans" cxnId="{81ED9CFB-2B36-1640-B8C1-2547CF1CFA96}">
      <dgm:prSet/>
      <dgm:spPr/>
      <dgm:t>
        <a:bodyPr/>
        <a:lstStyle/>
        <a:p>
          <a:endParaRPr lang="en-US"/>
        </a:p>
      </dgm:t>
    </dgm:pt>
    <dgm:pt modelId="{646C419D-C6B7-AE49-BC4A-F5D18BFF015A}">
      <dgm:prSet phldrT="[Text]"/>
      <dgm:spPr/>
      <dgm:t>
        <a:bodyPr/>
        <a:lstStyle/>
        <a:p>
          <a:r>
            <a:rPr lang="en-US" dirty="0" smtClean="0"/>
            <a:t>Addiction</a:t>
          </a:r>
          <a:endParaRPr lang="en-US" dirty="0"/>
        </a:p>
      </dgm:t>
    </dgm:pt>
    <dgm:pt modelId="{7D4CACB1-0D47-884E-9EF4-643D0839D4F6}" type="parTrans" cxnId="{5CDE2728-3601-804A-BC7C-943C0C29149B}">
      <dgm:prSet/>
      <dgm:spPr/>
      <dgm:t>
        <a:bodyPr/>
        <a:lstStyle/>
        <a:p>
          <a:endParaRPr lang="en-US"/>
        </a:p>
      </dgm:t>
    </dgm:pt>
    <dgm:pt modelId="{3B1DC0CB-0C56-5C45-905B-7DEBFE64DBA8}" type="sibTrans" cxnId="{5CDE2728-3601-804A-BC7C-943C0C29149B}">
      <dgm:prSet/>
      <dgm:spPr/>
      <dgm:t>
        <a:bodyPr/>
        <a:lstStyle/>
        <a:p>
          <a:endParaRPr lang="en-US"/>
        </a:p>
      </dgm:t>
    </dgm:pt>
    <dgm:pt modelId="{D8D01C16-A658-B748-A53F-A00F7A6B5345}" type="pres">
      <dgm:prSet presAssocID="{89D4430E-481C-9A45-AA29-CD91B823962F}" presName="Name0" presStyleCnt="0">
        <dgm:presLayoutVars>
          <dgm:chMax val="1"/>
          <dgm:chPref val="1"/>
          <dgm:dir/>
          <dgm:animOne val="branch"/>
          <dgm:animLvl val="lvl"/>
        </dgm:presLayoutVars>
      </dgm:prSet>
      <dgm:spPr/>
      <dgm:t>
        <a:bodyPr/>
        <a:lstStyle/>
        <a:p>
          <a:endParaRPr lang="en-US"/>
        </a:p>
      </dgm:t>
    </dgm:pt>
    <dgm:pt modelId="{55390418-F940-CF40-AD80-E6DC69E3BF84}" type="pres">
      <dgm:prSet presAssocID="{17569CD1-680F-4E4F-BDF7-83CFF55343CC}" presName="singleCycle" presStyleCnt="0"/>
      <dgm:spPr/>
    </dgm:pt>
    <dgm:pt modelId="{01C6639D-7CFA-2644-A04D-7C9294AEB6A8}" type="pres">
      <dgm:prSet presAssocID="{17569CD1-680F-4E4F-BDF7-83CFF55343CC}" presName="singleCenter" presStyleLbl="node1" presStyleIdx="0" presStyleCnt="7">
        <dgm:presLayoutVars>
          <dgm:chMax val="7"/>
          <dgm:chPref val="7"/>
        </dgm:presLayoutVars>
      </dgm:prSet>
      <dgm:spPr/>
      <dgm:t>
        <a:bodyPr/>
        <a:lstStyle/>
        <a:p>
          <a:endParaRPr lang="en-US"/>
        </a:p>
      </dgm:t>
    </dgm:pt>
    <dgm:pt modelId="{56D066ED-7DB2-0442-8206-F43C3E39F8D0}" type="pres">
      <dgm:prSet presAssocID="{A3673131-1AC4-254B-964E-9059ED76F775}" presName="Name56" presStyleLbl="parChTrans1D2" presStyleIdx="0" presStyleCnt="6"/>
      <dgm:spPr/>
      <dgm:t>
        <a:bodyPr/>
        <a:lstStyle/>
        <a:p>
          <a:endParaRPr lang="en-US"/>
        </a:p>
      </dgm:t>
    </dgm:pt>
    <dgm:pt modelId="{9785074F-D4B5-9740-B81B-82DE1922B43E}" type="pres">
      <dgm:prSet presAssocID="{663DEDCB-90E4-F542-B73F-6790DECB97CF}" presName="text0" presStyleLbl="node1" presStyleIdx="1" presStyleCnt="7">
        <dgm:presLayoutVars>
          <dgm:bulletEnabled val="1"/>
        </dgm:presLayoutVars>
      </dgm:prSet>
      <dgm:spPr/>
      <dgm:t>
        <a:bodyPr/>
        <a:lstStyle/>
        <a:p>
          <a:endParaRPr lang="en-US"/>
        </a:p>
      </dgm:t>
    </dgm:pt>
    <dgm:pt modelId="{547B0B35-874F-584E-BFE4-0C7D6E1E7F83}" type="pres">
      <dgm:prSet presAssocID="{44DB8EFE-BD48-984B-808A-BD52D5F77FCC}" presName="Name56" presStyleLbl="parChTrans1D2" presStyleIdx="1" presStyleCnt="6"/>
      <dgm:spPr/>
      <dgm:t>
        <a:bodyPr/>
        <a:lstStyle/>
        <a:p>
          <a:endParaRPr lang="en-US"/>
        </a:p>
      </dgm:t>
    </dgm:pt>
    <dgm:pt modelId="{3F6D86EC-04F7-D34D-AFBA-BEE28306B84F}" type="pres">
      <dgm:prSet presAssocID="{6547677B-0310-C546-A202-F209087D55D5}" presName="text0" presStyleLbl="node1" presStyleIdx="2" presStyleCnt="7">
        <dgm:presLayoutVars>
          <dgm:bulletEnabled val="1"/>
        </dgm:presLayoutVars>
      </dgm:prSet>
      <dgm:spPr/>
      <dgm:t>
        <a:bodyPr/>
        <a:lstStyle/>
        <a:p>
          <a:endParaRPr lang="en-US"/>
        </a:p>
      </dgm:t>
    </dgm:pt>
    <dgm:pt modelId="{F7A1A23C-A83F-1D48-BCA5-5469C70B9B5E}" type="pres">
      <dgm:prSet presAssocID="{808547F7-10C1-D347-ABF9-F4A6D6451ABA}" presName="Name56" presStyleLbl="parChTrans1D2" presStyleIdx="2" presStyleCnt="6"/>
      <dgm:spPr/>
      <dgm:t>
        <a:bodyPr/>
        <a:lstStyle/>
        <a:p>
          <a:endParaRPr lang="en-US"/>
        </a:p>
      </dgm:t>
    </dgm:pt>
    <dgm:pt modelId="{2D48165D-49C4-A443-A4F7-4C5627D60569}" type="pres">
      <dgm:prSet presAssocID="{4244D50A-CA5A-C349-B932-64CF33436045}" presName="text0" presStyleLbl="node1" presStyleIdx="3" presStyleCnt="7">
        <dgm:presLayoutVars>
          <dgm:bulletEnabled val="1"/>
        </dgm:presLayoutVars>
      </dgm:prSet>
      <dgm:spPr/>
      <dgm:t>
        <a:bodyPr/>
        <a:lstStyle/>
        <a:p>
          <a:endParaRPr lang="en-US"/>
        </a:p>
      </dgm:t>
    </dgm:pt>
    <dgm:pt modelId="{C0C7B0AB-17A6-4B4C-8312-9159A8752800}" type="pres">
      <dgm:prSet presAssocID="{60B3D995-1A7A-044E-92FD-50A69660B192}" presName="Name56" presStyleLbl="parChTrans1D2" presStyleIdx="3" presStyleCnt="6"/>
      <dgm:spPr/>
      <dgm:t>
        <a:bodyPr/>
        <a:lstStyle/>
        <a:p>
          <a:endParaRPr lang="en-US"/>
        </a:p>
      </dgm:t>
    </dgm:pt>
    <dgm:pt modelId="{EFBD527A-60C6-344E-945E-EB1C7D8FFACB}" type="pres">
      <dgm:prSet presAssocID="{17FEF57B-B027-6F46-B20F-254E5471F80B}" presName="text0" presStyleLbl="node1" presStyleIdx="4" presStyleCnt="7">
        <dgm:presLayoutVars>
          <dgm:bulletEnabled val="1"/>
        </dgm:presLayoutVars>
      </dgm:prSet>
      <dgm:spPr/>
      <dgm:t>
        <a:bodyPr/>
        <a:lstStyle/>
        <a:p>
          <a:endParaRPr lang="en-US"/>
        </a:p>
      </dgm:t>
    </dgm:pt>
    <dgm:pt modelId="{FE39BD75-46A1-6449-B8F5-B40687028556}" type="pres">
      <dgm:prSet presAssocID="{76D35012-D14A-E141-B7B9-7511D47F1AC2}" presName="Name56" presStyleLbl="parChTrans1D2" presStyleIdx="4" presStyleCnt="6"/>
      <dgm:spPr/>
      <dgm:t>
        <a:bodyPr/>
        <a:lstStyle/>
        <a:p>
          <a:endParaRPr lang="en-US"/>
        </a:p>
      </dgm:t>
    </dgm:pt>
    <dgm:pt modelId="{FDC745EF-1A79-6A48-AA93-79F6EFC67037}" type="pres">
      <dgm:prSet presAssocID="{56427211-259F-694D-9D31-EC022EBD095C}" presName="text0" presStyleLbl="node1" presStyleIdx="5" presStyleCnt="7">
        <dgm:presLayoutVars>
          <dgm:bulletEnabled val="1"/>
        </dgm:presLayoutVars>
      </dgm:prSet>
      <dgm:spPr/>
      <dgm:t>
        <a:bodyPr/>
        <a:lstStyle/>
        <a:p>
          <a:endParaRPr lang="en-US"/>
        </a:p>
      </dgm:t>
    </dgm:pt>
    <dgm:pt modelId="{2AEC76CF-F265-4C45-A983-2F3780379C7A}" type="pres">
      <dgm:prSet presAssocID="{7D4CACB1-0D47-884E-9EF4-643D0839D4F6}" presName="Name56" presStyleLbl="parChTrans1D2" presStyleIdx="5" presStyleCnt="6"/>
      <dgm:spPr/>
      <dgm:t>
        <a:bodyPr/>
        <a:lstStyle/>
        <a:p>
          <a:endParaRPr lang="en-US"/>
        </a:p>
      </dgm:t>
    </dgm:pt>
    <dgm:pt modelId="{927D03AD-3A83-8E42-97DE-55AD7736317A}" type="pres">
      <dgm:prSet presAssocID="{646C419D-C6B7-AE49-BC4A-F5D18BFF015A}" presName="text0" presStyleLbl="node1" presStyleIdx="6" presStyleCnt="7">
        <dgm:presLayoutVars>
          <dgm:bulletEnabled val="1"/>
        </dgm:presLayoutVars>
      </dgm:prSet>
      <dgm:spPr/>
      <dgm:t>
        <a:bodyPr/>
        <a:lstStyle/>
        <a:p>
          <a:endParaRPr lang="en-US"/>
        </a:p>
      </dgm:t>
    </dgm:pt>
  </dgm:ptLst>
  <dgm:cxnLst>
    <dgm:cxn modelId="{2D63980A-F70A-B74B-9C8E-F645AFAB870F}" type="presOf" srcId="{7D4CACB1-0D47-884E-9EF4-643D0839D4F6}" destId="{2AEC76CF-F265-4C45-A983-2F3780379C7A}" srcOrd="0" destOrd="0" presId="urn:microsoft.com/office/officeart/2008/layout/RadialCluster"/>
    <dgm:cxn modelId="{6EA2D437-146B-8547-B728-FF5DC27F2F6C}" srcId="{17569CD1-680F-4E4F-BDF7-83CFF55343CC}" destId="{663DEDCB-90E4-F542-B73F-6790DECB97CF}" srcOrd="0" destOrd="0" parTransId="{A3673131-1AC4-254B-964E-9059ED76F775}" sibTransId="{BCD01420-4F82-8B40-87BC-155F74BF3AA3}"/>
    <dgm:cxn modelId="{8DC10191-E50E-9A49-8178-D4D9C2C49F50}" srcId="{17569CD1-680F-4E4F-BDF7-83CFF55343CC}" destId="{17FEF57B-B027-6F46-B20F-254E5471F80B}" srcOrd="3" destOrd="0" parTransId="{60B3D995-1A7A-044E-92FD-50A69660B192}" sibTransId="{3931E133-FB15-8B4C-969E-3BD1BAED6A4D}"/>
    <dgm:cxn modelId="{9F576DC6-E56C-4A41-866B-2B5AAF5B3EF4}" type="presOf" srcId="{56427211-259F-694D-9D31-EC022EBD095C}" destId="{FDC745EF-1A79-6A48-AA93-79F6EFC67037}" srcOrd="0" destOrd="0" presId="urn:microsoft.com/office/officeart/2008/layout/RadialCluster"/>
    <dgm:cxn modelId="{902584C4-8516-9F43-801F-304E07FBA98A}" type="presOf" srcId="{663DEDCB-90E4-F542-B73F-6790DECB97CF}" destId="{9785074F-D4B5-9740-B81B-82DE1922B43E}" srcOrd="0" destOrd="0" presId="urn:microsoft.com/office/officeart/2008/layout/RadialCluster"/>
    <dgm:cxn modelId="{22FC3A72-22E1-0C4D-A2DD-4ED0EF0F5385}" srcId="{17569CD1-680F-4E4F-BDF7-83CFF55343CC}" destId="{4244D50A-CA5A-C349-B932-64CF33436045}" srcOrd="2" destOrd="0" parTransId="{808547F7-10C1-D347-ABF9-F4A6D6451ABA}" sibTransId="{4E75F909-459C-CE49-A6F2-5D0867C1D3A6}"/>
    <dgm:cxn modelId="{545A518B-A9FE-1D48-92C1-BCC0D20BA051}" type="presOf" srcId="{17FEF57B-B027-6F46-B20F-254E5471F80B}" destId="{EFBD527A-60C6-344E-945E-EB1C7D8FFACB}" srcOrd="0" destOrd="0" presId="urn:microsoft.com/office/officeart/2008/layout/RadialCluster"/>
    <dgm:cxn modelId="{72E26A3C-9B99-C04C-AC99-B138C66EE45D}" srcId="{17569CD1-680F-4E4F-BDF7-83CFF55343CC}" destId="{6547677B-0310-C546-A202-F209087D55D5}" srcOrd="1" destOrd="0" parTransId="{44DB8EFE-BD48-984B-808A-BD52D5F77FCC}" sibTransId="{28DF780E-5F85-9049-80AB-DD4A3A1BB6B8}"/>
    <dgm:cxn modelId="{5F61E9F8-E021-AB40-8EAD-1C92D1918614}" type="presOf" srcId="{89D4430E-481C-9A45-AA29-CD91B823962F}" destId="{D8D01C16-A658-B748-A53F-A00F7A6B5345}" srcOrd="0" destOrd="0" presId="urn:microsoft.com/office/officeart/2008/layout/RadialCluster"/>
    <dgm:cxn modelId="{A7BAF2BA-CEFD-164B-B3BE-AFBC2CCF4EB1}" type="presOf" srcId="{6547677B-0310-C546-A202-F209087D55D5}" destId="{3F6D86EC-04F7-D34D-AFBA-BEE28306B84F}" srcOrd="0" destOrd="0" presId="urn:microsoft.com/office/officeart/2008/layout/RadialCluster"/>
    <dgm:cxn modelId="{50B79A90-9F77-7444-851E-23AD70D56CFA}" type="presOf" srcId="{A3673131-1AC4-254B-964E-9059ED76F775}" destId="{56D066ED-7DB2-0442-8206-F43C3E39F8D0}" srcOrd="0" destOrd="0" presId="urn:microsoft.com/office/officeart/2008/layout/RadialCluster"/>
    <dgm:cxn modelId="{DA26C746-BA92-A245-B156-41817B4BC4F0}" type="presOf" srcId="{808547F7-10C1-D347-ABF9-F4A6D6451ABA}" destId="{F7A1A23C-A83F-1D48-BCA5-5469C70B9B5E}" srcOrd="0" destOrd="0" presId="urn:microsoft.com/office/officeart/2008/layout/RadialCluster"/>
    <dgm:cxn modelId="{81ED9CFB-2B36-1640-B8C1-2547CF1CFA96}" srcId="{17569CD1-680F-4E4F-BDF7-83CFF55343CC}" destId="{56427211-259F-694D-9D31-EC022EBD095C}" srcOrd="4" destOrd="0" parTransId="{76D35012-D14A-E141-B7B9-7511D47F1AC2}" sibTransId="{A090B56B-18CE-E24C-B7B3-265A08EBE237}"/>
    <dgm:cxn modelId="{46F7A9C4-6DCF-D045-8AE4-34632A475398}" type="presOf" srcId="{646C419D-C6B7-AE49-BC4A-F5D18BFF015A}" destId="{927D03AD-3A83-8E42-97DE-55AD7736317A}" srcOrd="0" destOrd="0" presId="urn:microsoft.com/office/officeart/2008/layout/RadialCluster"/>
    <dgm:cxn modelId="{5CDE2728-3601-804A-BC7C-943C0C29149B}" srcId="{17569CD1-680F-4E4F-BDF7-83CFF55343CC}" destId="{646C419D-C6B7-AE49-BC4A-F5D18BFF015A}" srcOrd="5" destOrd="0" parTransId="{7D4CACB1-0D47-884E-9EF4-643D0839D4F6}" sibTransId="{3B1DC0CB-0C56-5C45-905B-7DEBFE64DBA8}"/>
    <dgm:cxn modelId="{BAC1F5A1-2FC8-4442-AE8E-5BE5FF7EA071}" srcId="{89D4430E-481C-9A45-AA29-CD91B823962F}" destId="{17569CD1-680F-4E4F-BDF7-83CFF55343CC}" srcOrd="0" destOrd="0" parTransId="{5D68FF52-21C4-C147-8C7A-EFDBB335B218}" sibTransId="{5E83914E-62FC-3444-927B-68393233E34E}"/>
    <dgm:cxn modelId="{BE4805F1-BE9E-A04F-8279-8943D53A004E}" type="presOf" srcId="{17569CD1-680F-4E4F-BDF7-83CFF55343CC}" destId="{01C6639D-7CFA-2644-A04D-7C9294AEB6A8}" srcOrd="0" destOrd="0" presId="urn:microsoft.com/office/officeart/2008/layout/RadialCluster"/>
    <dgm:cxn modelId="{945FC114-24AD-E44F-A3DE-36F6A35A1963}" type="presOf" srcId="{4244D50A-CA5A-C349-B932-64CF33436045}" destId="{2D48165D-49C4-A443-A4F7-4C5627D60569}" srcOrd="0" destOrd="0" presId="urn:microsoft.com/office/officeart/2008/layout/RadialCluster"/>
    <dgm:cxn modelId="{31FFA5A6-5D3A-414D-A0CA-8F0DCBC809F7}" type="presOf" srcId="{44DB8EFE-BD48-984B-808A-BD52D5F77FCC}" destId="{547B0B35-874F-584E-BFE4-0C7D6E1E7F83}" srcOrd="0" destOrd="0" presId="urn:microsoft.com/office/officeart/2008/layout/RadialCluster"/>
    <dgm:cxn modelId="{633A7996-EAF7-3243-96BA-7996C24741D1}" type="presOf" srcId="{60B3D995-1A7A-044E-92FD-50A69660B192}" destId="{C0C7B0AB-17A6-4B4C-8312-9159A8752800}" srcOrd="0" destOrd="0" presId="urn:microsoft.com/office/officeart/2008/layout/RadialCluster"/>
    <dgm:cxn modelId="{3692CF53-315B-B743-8DEA-9448CBC2B7A4}" type="presOf" srcId="{76D35012-D14A-E141-B7B9-7511D47F1AC2}" destId="{FE39BD75-46A1-6449-B8F5-B40687028556}" srcOrd="0" destOrd="0" presId="urn:microsoft.com/office/officeart/2008/layout/RadialCluster"/>
    <dgm:cxn modelId="{DFC8A48A-11DC-A942-BB88-6E927123E063}" type="presParOf" srcId="{D8D01C16-A658-B748-A53F-A00F7A6B5345}" destId="{55390418-F940-CF40-AD80-E6DC69E3BF84}" srcOrd="0" destOrd="0" presId="urn:microsoft.com/office/officeart/2008/layout/RadialCluster"/>
    <dgm:cxn modelId="{A8BAE8BA-490D-A94D-B7A1-AD084DC4863D}" type="presParOf" srcId="{55390418-F940-CF40-AD80-E6DC69E3BF84}" destId="{01C6639D-7CFA-2644-A04D-7C9294AEB6A8}" srcOrd="0" destOrd="0" presId="urn:microsoft.com/office/officeart/2008/layout/RadialCluster"/>
    <dgm:cxn modelId="{A0204231-4DB9-A24E-AF04-8BF71141A232}" type="presParOf" srcId="{55390418-F940-CF40-AD80-E6DC69E3BF84}" destId="{56D066ED-7DB2-0442-8206-F43C3E39F8D0}" srcOrd="1" destOrd="0" presId="urn:microsoft.com/office/officeart/2008/layout/RadialCluster"/>
    <dgm:cxn modelId="{B1778364-8F1D-6749-AF0F-281B5D585211}" type="presParOf" srcId="{55390418-F940-CF40-AD80-E6DC69E3BF84}" destId="{9785074F-D4B5-9740-B81B-82DE1922B43E}" srcOrd="2" destOrd="0" presId="urn:microsoft.com/office/officeart/2008/layout/RadialCluster"/>
    <dgm:cxn modelId="{1E484A01-9030-8A45-BA68-6DCFE4219F88}" type="presParOf" srcId="{55390418-F940-CF40-AD80-E6DC69E3BF84}" destId="{547B0B35-874F-584E-BFE4-0C7D6E1E7F83}" srcOrd="3" destOrd="0" presId="urn:microsoft.com/office/officeart/2008/layout/RadialCluster"/>
    <dgm:cxn modelId="{9070C6B0-7534-8A48-8677-BF5036A71F16}" type="presParOf" srcId="{55390418-F940-CF40-AD80-E6DC69E3BF84}" destId="{3F6D86EC-04F7-D34D-AFBA-BEE28306B84F}" srcOrd="4" destOrd="0" presId="urn:microsoft.com/office/officeart/2008/layout/RadialCluster"/>
    <dgm:cxn modelId="{69990D85-5A3C-B746-B35D-A0C480454C73}" type="presParOf" srcId="{55390418-F940-CF40-AD80-E6DC69E3BF84}" destId="{F7A1A23C-A83F-1D48-BCA5-5469C70B9B5E}" srcOrd="5" destOrd="0" presId="urn:microsoft.com/office/officeart/2008/layout/RadialCluster"/>
    <dgm:cxn modelId="{F479E1C2-9B4A-3E45-8263-70A4CD16B166}" type="presParOf" srcId="{55390418-F940-CF40-AD80-E6DC69E3BF84}" destId="{2D48165D-49C4-A443-A4F7-4C5627D60569}" srcOrd="6" destOrd="0" presId="urn:microsoft.com/office/officeart/2008/layout/RadialCluster"/>
    <dgm:cxn modelId="{98FE2BC6-F1BD-704B-8C87-CD64ECF49F84}" type="presParOf" srcId="{55390418-F940-CF40-AD80-E6DC69E3BF84}" destId="{C0C7B0AB-17A6-4B4C-8312-9159A8752800}" srcOrd="7" destOrd="0" presId="urn:microsoft.com/office/officeart/2008/layout/RadialCluster"/>
    <dgm:cxn modelId="{2591BD47-D140-314D-8F2A-C4A21700DC3E}" type="presParOf" srcId="{55390418-F940-CF40-AD80-E6DC69E3BF84}" destId="{EFBD527A-60C6-344E-945E-EB1C7D8FFACB}" srcOrd="8" destOrd="0" presId="urn:microsoft.com/office/officeart/2008/layout/RadialCluster"/>
    <dgm:cxn modelId="{70D7C363-A9BC-F34C-B2C7-4A1234338E6E}" type="presParOf" srcId="{55390418-F940-CF40-AD80-E6DC69E3BF84}" destId="{FE39BD75-46A1-6449-B8F5-B40687028556}" srcOrd="9" destOrd="0" presId="urn:microsoft.com/office/officeart/2008/layout/RadialCluster"/>
    <dgm:cxn modelId="{C1E0CF40-5481-BB42-A0B6-68331EF3BECA}" type="presParOf" srcId="{55390418-F940-CF40-AD80-E6DC69E3BF84}" destId="{FDC745EF-1A79-6A48-AA93-79F6EFC67037}" srcOrd="10" destOrd="0" presId="urn:microsoft.com/office/officeart/2008/layout/RadialCluster"/>
    <dgm:cxn modelId="{7DFFBB42-54AD-7244-AF90-8B0F31EC79B9}" type="presParOf" srcId="{55390418-F940-CF40-AD80-E6DC69E3BF84}" destId="{2AEC76CF-F265-4C45-A983-2F3780379C7A}" srcOrd="11" destOrd="0" presId="urn:microsoft.com/office/officeart/2008/layout/RadialCluster"/>
    <dgm:cxn modelId="{C6401D50-4CCF-5F44-B2E9-D2AD4C1AAB62}" type="presParOf" srcId="{55390418-F940-CF40-AD80-E6DC69E3BF84}" destId="{927D03AD-3A83-8E42-97DE-55AD7736317A}" srcOrd="12"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B42FA-0C25-C14A-B612-BDCE24683FF3}">
      <dsp:nvSpPr>
        <dsp:cNvPr id="0" name=""/>
        <dsp:cNvSpPr/>
      </dsp:nvSpPr>
      <dsp:spPr>
        <a:xfrm>
          <a:off x="3564364" y="1575234"/>
          <a:ext cx="1350200" cy="1350200"/>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kern="1200" dirty="0" err="1" smtClean="0"/>
            <a:t>Martyn</a:t>
          </a:r>
          <a:endParaRPr lang="en-US" sz="2500" kern="1200" dirty="0"/>
        </a:p>
      </dsp:txBody>
      <dsp:txXfrm>
        <a:off x="3630275" y="1641145"/>
        <a:ext cx="1218378" cy="1218378"/>
      </dsp:txXfrm>
    </dsp:sp>
    <dsp:sp modelId="{CBB0A610-47F6-204B-80D8-1827DF9F39B6}">
      <dsp:nvSpPr>
        <dsp:cNvPr id="0" name=""/>
        <dsp:cNvSpPr/>
      </dsp:nvSpPr>
      <dsp:spPr>
        <a:xfrm rot="16200000">
          <a:off x="3904358" y="1240127"/>
          <a:ext cx="670212" cy="0"/>
        </a:xfrm>
        <a:custGeom>
          <a:avLst/>
          <a:gdLst/>
          <a:ahLst/>
          <a:cxnLst/>
          <a:rect l="0" t="0" r="0" b="0"/>
          <a:pathLst>
            <a:path>
              <a:moveTo>
                <a:pt x="0" y="0"/>
              </a:moveTo>
              <a:lnTo>
                <a:pt x="670212"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3B3CB1-3A6E-DB44-9658-5276AB601491}">
      <dsp:nvSpPr>
        <dsp:cNvPr id="0" name=""/>
        <dsp:cNvSpPr/>
      </dsp:nvSpPr>
      <dsp:spPr>
        <a:xfrm>
          <a:off x="3787147" y="386"/>
          <a:ext cx="904634" cy="904634"/>
        </a:xfrm>
        <a:prstGeom prst="roundRect">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William</a:t>
          </a:r>
          <a:endParaRPr lang="en-US" sz="1600" kern="1200" dirty="0"/>
        </a:p>
      </dsp:txBody>
      <dsp:txXfrm>
        <a:off x="3831308" y="44547"/>
        <a:ext cx="816312" cy="816312"/>
      </dsp:txXfrm>
    </dsp:sp>
    <dsp:sp modelId="{EA68FA8A-00C7-7C4E-AB41-A8AB79E01985}">
      <dsp:nvSpPr>
        <dsp:cNvPr id="0" name=""/>
        <dsp:cNvSpPr/>
      </dsp:nvSpPr>
      <dsp:spPr>
        <a:xfrm>
          <a:off x="4914565" y="2250334"/>
          <a:ext cx="670212" cy="0"/>
        </a:xfrm>
        <a:custGeom>
          <a:avLst/>
          <a:gdLst/>
          <a:ahLst/>
          <a:cxnLst/>
          <a:rect l="0" t="0" r="0" b="0"/>
          <a:pathLst>
            <a:path>
              <a:moveTo>
                <a:pt x="0" y="0"/>
              </a:moveTo>
              <a:lnTo>
                <a:pt x="670212"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9A383E-968E-C649-9FC3-3A3F8BDA22B8}">
      <dsp:nvSpPr>
        <dsp:cNvPr id="0" name=""/>
        <dsp:cNvSpPr/>
      </dsp:nvSpPr>
      <dsp:spPr>
        <a:xfrm>
          <a:off x="5584778" y="1798017"/>
          <a:ext cx="904634" cy="904634"/>
        </a:xfrm>
        <a:prstGeom prst="roundRect">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kern="1200" dirty="0" smtClean="0"/>
            <a:t>Alex</a:t>
          </a:r>
          <a:endParaRPr lang="en-US" sz="2600" kern="1200" dirty="0"/>
        </a:p>
      </dsp:txBody>
      <dsp:txXfrm>
        <a:off x="5628939" y="1842178"/>
        <a:ext cx="816312" cy="816312"/>
      </dsp:txXfrm>
    </dsp:sp>
    <dsp:sp modelId="{0683B460-97F3-2E43-909C-AD56BA6C2269}">
      <dsp:nvSpPr>
        <dsp:cNvPr id="0" name=""/>
        <dsp:cNvSpPr/>
      </dsp:nvSpPr>
      <dsp:spPr>
        <a:xfrm rot="5400000">
          <a:off x="3904358" y="3260541"/>
          <a:ext cx="670212" cy="0"/>
        </a:xfrm>
        <a:custGeom>
          <a:avLst/>
          <a:gdLst/>
          <a:ahLst/>
          <a:cxnLst/>
          <a:rect l="0" t="0" r="0" b="0"/>
          <a:pathLst>
            <a:path>
              <a:moveTo>
                <a:pt x="0" y="0"/>
              </a:moveTo>
              <a:lnTo>
                <a:pt x="670212"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5223E0-FDE5-7F44-AC6B-77B9F6BBDD8E}">
      <dsp:nvSpPr>
        <dsp:cNvPr id="0" name=""/>
        <dsp:cNvSpPr/>
      </dsp:nvSpPr>
      <dsp:spPr>
        <a:xfrm>
          <a:off x="3787147" y="3595647"/>
          <a:ext cx="904634" cy="904634"/>
        </a:xfrm>
        <a:prstGeom prst="roundRect">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t>Aunty Jean</a:t>
          </a:r>
          <a:endParaRPr lang="en-US" sz="1900" kern="1200" dirty="0"/>
        </a:p>
      </dsp:txBody>
      <dsp:txXfrm>
        <a:off x="3831308" y="3639808"/>
        <a:ext cx="816312" cy="816312"/>
      </dsp:txXfrm>
    </dsp:sp>
    <dsp:sp modelId="{CFE97E18-CAD8-7D4C-87E3-7427628B6C0B}">
      <dsp:nvSpPr>
        <dsp:cNvPr id="0" name=""/>
        <dsp:cNvSpPr/>
      </dsp:nvSpPr>
      <dsp:spPr>
        <a:xfrm rot="10800000">
          <a:off x="2894151" y="2250334"/>
          <a:ext cx="670212" cy="0"/>
        </a:xfrm>
        <a:custGeom>
          <a:avLst/>
          <a:gdLst/>
          <a:ahLst/>
          <a:cxnLst/>
          <a:rect l="0" t="0" r="0" b="0"/>
          <a:pathLst>
            <a:path>
              <a:moveTo>
                <a:pt x="0" y="0"/>
              </a:moveTo>
              <a:lnTo>
                <a:pt x="670212"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3EEBBA-2C35-5346-8E1E-DCDCAF915687}">
      <dsp:nvSpPr>
        <dsp:cNvPr id="0" name=""/>
        <dsp:cNvSpPr/>
      </dsp:nvSpPr>
      <dsp:spPr>
        <a:xfrm>
          <a:off x="1989517" y="1798017"/>
          <a:ext cx="904634" cy="904634"/>
        </a:xfrm>
        <a:prstGeom prst="roundRect">
          <a:avLst/>
        </a:prstGeom>
        <a:solidFill>
          <a:schemeClr val="accent6">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kern="1200" dirty="0" smtClean="0"/>
            <a:t>Dean</a:t>
          </a:r>
          <a:endParaRPr lang="en-US" sz="2300" kern="1200" dirty="0"/>
        </a:p>
      </dsp:txBody>
      <dsp:txXfrm>
        <a:off x="2033678" y="1842178"/>
        <a:ext cx="816312" cy="8163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6639D-7CFA-2644-A04D-7C9294AEB6A8}">
      <dsp:nvSpPr>
        <dsp:cNvPr id="0" name=""/>
        <dsp:cNvSpPr/>
      </dsp:nvSpPr>
      <dsp:spPr>
        <a:xfrm>
          <a:off x="3475607" y="1641365"/>
          <a:ext cx="1406884" cy="1406884"/>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kern="1200" dirty="0" smtClean="0"/>
            <a:t>Key Themes</a:t>
          </a:r>
          <a:endParaRPr lang="en-US" sz="2500" kern="1200" dirty="0"/>
        </a:p>
      </dsp:txBody>
      <dsp:txXfrm>
        <a:off x="3544285" y="1710043"/>
        <a:ext cx="1269528" cy="1269528"/>
      </dsp:txXfrm>
    </dsp:sp>
    <dsp:sp modelId="{56D066ED-7DB2-0442-8206-F43C3E39F8D0}">
      <dsp:nvSpPr>
        <dsp:cNvPr id="0" name=""/>
        <dsp:cNvSpPr/>
      </dsp:nvSpPr>
      <dsp:spPr>
        <a:xfrm rot="16200000">
          <a:off x="3829875" y="1292190"/>
          <a:ext cx="698349" cy="0"/>
        </a:xfrm>
        <a:custGeom>
          <a:avLst/>
          <a:gdLst/>
          <a:ahLst/>
          <a:cxnLst/>
          <a:rect l="0" t="0" r="0" b="0"/>
          <a:pathLst>
            <a:path>
              <a:moveTo>
                <a:pt x="0" y="0"/>
              </a:moveTo>
              <a:lnTo>
                <a:pt x="698349"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85074F-D4B5-9740-B81B-82DE1922B43E}">
      <dsp:nvSpPr>
        <dsp:cNvPr id="0" name=""/>
        <dsp:cNvSpPr/>
      </dsp:nvSpPr>
      <dsp:spPr>
        <a:xfrm>
          <a:off x="3707743" y="403"/>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smtClean="0"/>
            <a:t>Death</a:t>
          </a:r>
          <a:endParaRPr lang="en-US" sz="2100" kern="1200" dirty="0"/>
        </a:p>
      </dsp:txBody>
      <dsp:txXfrm>
        <a:off x="3753758" y="46418"/>
        <a:ext cx="850582" cy="850582"/>
      </dsp:txXfrm>
    </dsp:sp>
    <dsp:sp modelId="{547B0B35-874F-584E-BFE4-0C7D6E1E7F83}">
      <dsp:nvSpPr>
        <dsp:cNvPr id="0" name=""/>
        <dsp:cNvSpPr/>
      </dsp:nvSpPr>
      <dsp:spPr>
        <a:xfrm rot="19800000">
          <a:off x="4847885" y="1809521"/>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6D86EC-04F7-D34D-AFBA-BEE28306B84F}">
      <dsp:nvSpPr>
        <dsp:cNvPr id="0" name=""/>
        <dsp:cNvSpPr/>
      </dsp:nvSpPr>
      <dsp:spPr>
        <a:xfrm>
          <a:off x="5329894" y="936952"/>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t>Family</a:t>
          </a:r>
          <a:endParaRPr lang="en-US" sz="1900" kern="1200" dirty="0"/>
        </a:p>
      </dsp:txBody>
      <dsp:txXfrm>
        <a:off x="5375909" y="982967"/>
        <a:ext cx="850582" cy="850582"/>
      </dsp:txXfrm>
    </dsp:sp>
    <dsp:sp modelId="{F7A1A23C-A83F-1D48-BCA5-5469C70B9B5E}">
      <dsp:nvSpPr>
        <dsp:cNvPr id="0" name=""/>
        <dsp:cNvSpPr/>
      </dsp:nvSpPr>
      <dsp:spPr>
        <a:xfrm rot="1800000">
          <a:off x="4847885" y="2880094"/>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D48165D-49C4-A443-A4F7-4C5627D60569}">
      <dsp:nvSpPr>
        <dsp:cNvPr id="0" name=""/>
        <dsp:cNvSpPr/>
      </dsp:nvSpPr>
      <dsp:spPr>
        <a:xfrm>
          <a:off x="5329894" y="2810050"/>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Isolation and Loneliness</a:t>
          </a:r>
          <a:endParaRPr lang="en-US" sz="1300" kern="1200" dirty="0"/>
        </a:p>
      </dsp:txBody>
      <dsp:txXfrm>
        <a:off x="5375909" y="2856065"/>
        <a:ext cx="850582" cy="850582"/>
      </dsp:txXfrm>
    </dsp:sp>
    <dsp:sp modelId="{C0C7B0AB-17A6-4B4C-8312-9159A8752800}">
      <dsp:nvSpPr>
        <dsp:cNvPr id="0" name=""/>
        <dsp:cNvSpPr/>
      </dsp:nvSpPr>
      <dsp:spPr>
        <a:xfrm rot="5400000">
          <a:off x="3829875" y="3397425"/>
          <a:ext cx="698349" cy="0"/>
        </a:xfrm>
        <a:custGeom>
          <a:avLst/>
          <a:gdLst/>
          <a:ahLst/>
          <a:cxnLst/>
          <a:rect l="0" t="0" r="0" b="0"/>
          <a:pathLst>
            <a:path>
              <a:moveTo>
                <a:pt x="0" y="0"/>
              </a:moveTo>
              <a:lnTo>
                <a:pt x="698349"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BD527A-60C6-344E-945E-EB1C7D8FFACB}">
      <dsp:nvSpPr>
        <dsp:cNvPr id="0" name=""/>
        <dsp:cNvSpPr/>
      </dsp:nvSpPr>
      <dsp:spPr>
        <a:xfrm>
          <a:off x="3707743" y="3746600"/>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US" sz="1500" kern="1200" dirty="0" smtClean="0"/>
            <a:t>Morality and Justice</a:t>
          </a:r>
          <a:endParaRPr lang="en-US" sz="1500" kern="1200" dirty="0"/>
        </a:p>
      </dsp:txBody>
      <dsp:txXfrm>
        <a:off x="3753758" y="3792615"/>
        <a:ext cx="850582" cy="850582"/>
      </dsp:txXfrm>
    </dsp:sp>
    <dsp:sp modelId="{FE39BD75-46A1-6449-B8F5-B40687028556}">
      <dsp:nvSpPr>
        <dsp:cNvPr id="0" name=""/>
        <dsp:cNvSpPr/>
      </dsp:nvSpPr>
      <dsp:spPr>
        <a:xfrm rot="9000000">
          <a:off x="2993598" y="2880094"/>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DC745EF-1A79-6A48-AA93-79F6EFC67037}">
      <dsp:nvSpPr>
        <dsp:cNvPr id="0" name=""/>
        <dsp:cNvSpPr/>
      </dsp:nvSpPr>
      <dsp:spPr>
        <a:xfrm>
          <a:off x="2085592" y="2810050"/>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Reality v Fantasy</a:t>
          </a:r>
          <a:endParaRPr lang="en-US" sz="1600" kern="1200" dirty="0"/>
        </a:p>
      </dsp:txBody>
      <dsp:txXfrm>
        <a:off x="2131607" y="2856065"/>
        <a:ext cx="850582" cy="850582"/>
      </dsp:txXfrm>
    </dsp:sp>
    <dsp:sp modelId="{2AEC76CF-F265-4C45-A983-2F3780379C7A}">
      <dsp:nvSpPr>
        <dsp:cNvPr id="0" name=""/>
        <dsp:cNvSpPr/>
      </dsp:nvSpPr>
      <dsp:spPr>
        <a:xfrm rot="12600000">
          <a:off x="2993598" y="1809521"/>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7D03AD-3A83-8E42-97DE-55AD7736317A}">
      <dsp:nvSpPr>
        <dsp:cNvPr id="0" name=""/>
        <dsp:cNvSpPr/>
      </dsp:nvSpPr>
      <dsp:spPr>
        <a:xfrm>
          <a:off x="2085592" y="936952"/>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Addiction</a:t>
          </a:r>
          <a:endParaRPr lang="en-US" sz="1300" kern="1200" dirty="0"/>
        </a:p>
      </dsp:txBody>
      <dsp:txXfrm>
        <a:off x="2131607" y="982967"/>
        <a:ext cx="850582" cy="8505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AB42FA-0C25-C14A-B612-BDCE24683FF3}">
      <dsp:nvSpPr>
        <dsp:cNvPr id="0" name=""/>
        <dsp:cNvSpPr/>
      </dsp:nvSpPr>
      <dsp:spPr>
        <a:xfrm>
          <a:off x="3564364" y="2093865"/>
          <a:ext cx="1350200" cy="1350200"/>
        </a:xfrm>
        <a:prstGeom prst="roundRect">
          <a:avLst/>
        </a:prstGeom>
        <a:solidFill>
          <a:schemeClr val="accent2">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kern="1200" dirty="0" err="1" smtClean="0"/>
            <a:t>Martyn</a:t>
          </a:r>
          <a:endParaRPr lang="en-US" sz="2500" kern="1200" dirty="0"/>
        </a:p>
      </dsp:txBody>
      <dsp:txXfrm>
        <a:off x="3630275" y="2159776"/>
        <a:ext cx="1218378" cy="1218378"/>
      </dsp:txXfrm>
    </dsp:sp>
    <dsp:sp modelId="{CBB0A610-47F6-204B-80D8-1827DF9F39B6}">
      <dsp:nvSpPr>
        <dsp:cNvPr id="0" name=""/>
        <dsp:cNvSpPr/>
      </dsp:nvSpPr>
      <dsp:spPr>
        <a:xfrm rot="16200000">
          <a:off x="3765910" y="1620311"/>
          <a:ext cx="947109" cy="0"/>
        </a:xfrm>
        <a:custGeom>
          <a:avLst/>
          <a:gdLst/>
          <a:ahLst/>
          <a:cxnLst/>
          <a:rect l="0" t="0" r="0" b="0"/>
          <a:pathLst>
            <a:path>
              <a:moveTo>
                <a:pt x="0" y="0"/>
              </a:moveTo>
              <a:lnTo>
                <a:pt x="947109"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3B3CB1-3A6E-DB44-9658-5276AB601491}">
      <dsp:nvSpPr>
        <dsp:cNvPr id="0" name=""/>
        <dsp:cNvSpPr/>
      </dsp:nvSpPr>
      <dsp:spPr>
        <a:xfrm>
          <a:off x="3787147" y="242121"/>
          <a:ext cx="904634" cy="904634"/>
        </a:xfrm>
        <a:prstGeom prst="roundRect">
          <a:avLst/>
        </a:prstGeom>
        <a:solidFill>
          <a:schemeClr val="accent3">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William</a:t>
          </a:r>
          <a:endParaRPr lang="en-US" sz="1600" kern="1200" dirty="0"/>
        </a:p>
      </dsp:txBody>
      <dsp:txXfrm>
        <a:off x="3831308" y="286282"/>
        <a:ext cx="816312" cy="816312"/>
      </dsp:txXfrm>
    </dsp:sp>
    <dsp:sp modelId="{EA68FA8A-00C7-7C4E-AB41-A8AB79E01985}">
      <dsp:nvSpPr>
        <dsp:cNvPr id="0" name=""/>
        <dsp:cNvSpPr/>
      </dsp:nvSpPr>
      <dsp:spPr>
        <a:xfrm rot="1800000">
          <a:off x="4862804" y="3351910"/>
          <a:ext cx="772697" cy="0"/>
        </a:xfrm>
        <a:custGeom>
          <a:avLst/>
          <a:gdLst/>
          <a:ahLst/>
          <a:cxnLst/>
          <a:rect l="0" t="0" r="0" b="0"/>
          <a:pathLst>
            <a:path>
              <a:moveTo>
                <a:pt x="0" y="0"/>
              </a:moveTo>
              <a:lnTo>
                <a:pt x="772697"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9A383E-968E-C649-9FC3-3A3F8BDA22B8}">
      <dsp:nvSpPr>
        <dsp:cNvPr id="0" name=""/>
        <dsp:cNvSpPr/>
      </dsp:nvSpPr>
      <dsp:spPr>
        <a:xfrm>
          <a:off x="5583740" y="3353912"/>
          <a:ext cx="904634" cy="904634"/>
        </a:xfrm>
        <a:prstGeom prst="roundRect">
          <a:avLst/>
        </a:prstGeom>
        <a:solidFill>
          <a:schemeClr val="accent4">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kern="1200" dirty="0" smtClean="0"/>
            <a:t>Alex</a:t>
          </a:r>
          <a:endParaRPr lang="en-US" sz="2600" kern="1200" dirty="0"/>
        </a:p>
      </dsp:txBody>
      <dsp:txXfrm>
        <a:off x="5627901" y="3398073"/>
        <a:ext cx="816312" cy="816312"/>
      </dsp:txXfrm>
    </dsp:sp>
    <dsp:sp modelId="{CFE97E18-CAD8-7D4C-87E3-7427628B6C0B}">
      <dsp:nvSpPr>
        <dsp:cNvPr id="0" name=""/>
        <dsp:cNvSpPr/>
      </dsp:nvSpPr>
      <dsp:spPr>
        <a:xfrm rot="9000000">
          <a:off x="2843428" y="3351910"/>
          <a:ext cx="772697" cy="0"/>
        </a:xfrm>
        <a:custGeom>
          <a:avLst/>
          <a:gdLst/>
          <a:ahLst/>
          <a:cxnLst/>
          <a:rect l="0" t="0" r="0" b="0"/>
          <a:pathLst>
            <a:path>
              <a:moveTo>
                <a:pt x="0" y="0"/>
              </a:moveTo>
              <a:lnTo>
                <a:pt x="772697" y="0"/>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3EEBBA-2C35-5346-8E1E-DCDCAF915687}">
      <dsp:nvSpPr>
        <dsp:cNvPr id="0" name=""/>
        <dsp:cNvSpPr/>
      </dsp:nvSpPr>
      <dsp:spPr>
        <a:xfrm>
          <a:off x="1990554" y="3353912"/>
          <a:ext cx="904634" cy="904634"/>
        </a:xfrm>
        <a:prstGeom prst="roundRect">
          <a:avLst/>
        </a:prstGeom>
        <a:solidFill>
          <a:schemeClr val="accent5">
            <a:hueOff val="0"/>
            <a:satOff val="0"/>
            <a:lumOff val="0"/>
            <a:alphaOff val="0"/>
          </a:schemeClr>
        </a:solidFill>
        <a:ln w="28575"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a:lnSpc>
              <a:spcPct val="90000"/>
            </a:lnSpc>
            <a:spcBef>
              <a:spcPct val="0"/>
            </a:spcBef>
            <a:spcAft>
              <a:spcPct val="35000"/>
            </a:spcAft>
          </a:pPr>
          <a:r>
            <a:rPr lang="en-US" sz="2300" kern="1200" dirty="0" smtClean="0"/>
            <a:t>Dean</a:t>
          </a:r>
          <a:endParaRPr lang="en-US" sz="2300" kern="1200" dirty="0"/>
        </a:p>
      </dsp:txBody>
      <dsp:txXfrm>
        <a:off x="2034715" y="3398073"/>
        <a:ext cx="816312" cy="8163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6639D-7CFA-2644-A04D-7C9294AEB6A8}">
      <dsp:nvSpPr>
        <dsp:cNvPr id="0" name=""/>
        <dsp:cNvSpPr/>
      </dsp:nvSpPr>
      <dsp:spPr>
        <a:xfrm>
          <a:off x="3475607" y="1641365"/>
          <a:ext cx="1406884" cy="1406884"/>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kern="1200" dirty="0" smtClean="0"/>
            <a:t>Key Themes</a:t>
          </a:r>
          <a:endParaRPr lang="en-US" sz="2500" kern="1200" dirty="0"/>
        </a:p>
      </dsp:txBody>
      <dsp:txXfrm>
        <a:off x="3544285" y="1710043"/>
        <a:ext cx="1269528" cy="1269528"/>
      </dsp:txXfrm>
    </dsp:sp>
    <dsp:sp modelId="{56D066ED-7DB2-0442-8206-F43C3E39F8D0}">
      <dsp:nvSpPr>
        <dsp:cNvPr id="0" name=""/>
        <dsp:cNvSpPr/>
      </dsp:nvSpPr>
      <dsp:spPr>
        <a:xfrm rot="16200000">
          <a:off x="3829875" y="1292190"/>
          <a:ext cx="698349" cy="0"/>
        </a:xfrm>
        <a:custGeom>
          <a:avLst/>
          <a:gdLst/>
          <a:ahLst/>
          <a:cxnLst/>
          <a:rect l="0" t="0" r="0" b="0"/>
          <a:pathLst>
            <a:path>
              <a:moveTo>
                <a:pt x="0" y="0"/>
              </a:moveTo>
              <a:lnTo>
                <a:pt x="698349"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85074F-D4B5-9740-B81B-82DE1922B43E}">
      <dsp:nvSpPr>
        <dsp:cNvPr id="0" name=""/>
        <dsp:cNvSpPr/>
      </dsp:nvSpPr>
      <dsp:spPr>
        <a:xfrm>
          <a:off x="3707743" y="403"/>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smtClean="0"/>
            <a:t>Death</a:t>
          </a:r>
          <a:endParaRPr lang="en-US" sz="2100" kern="1200" dirty="0"/>
        </a:p>
      </dsp:txBody>
      <dsp:txXfrm>
        <a:off x="3753758" y="46418"/>
        <a:ext cx="850582" cy="850582"/>
      </dsp:txXfrm>
    </dsp:sp>
    <dsp:sp modelId="{547B0B35-874F-584E-BFE4-0C7D6E1E7F83}">
      <dsp:nvSpPr>
        <dsp:cNvPr id="0" name=""/>
        <dsp:cNvSpPr/>
      </dsp:nvSpPr>
      <dsp:spPr>
        <a:xfrm rot="19800000">
          <a:off x="4847885" y="1809521"/>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6D86EC-04F7-D34D-AFBA-BEE28306B84F}">
      <dsp:nvSpPr>
        <dsp:cNvPr id="0" name=""/>
        <dsp:cNvSpPr/>
      </dsp:nvSpPr>
      <dsp:spPr>
        <a:xfrm>
          <a:off x="5329894" y="936952"/>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t>Family</a:t>
          </a:r>
          <a:endParaRPr lang="en-US" sz="1900" kern="1200" dirty="0"/>
        </a:p>
      </dsp:txBody>
      <dsp:txXfrm>
        <a:off x="5375909" y="982967"/>
        <a:ext cx="850582" cy="850582"/>
      </dsp:txXfrm>
    </dsp:sp>
    <dsp:sp modelId="{F7A1A23C-A83F-1D48-BCA5-5469C70B9B5E}">
      <dsp:nvSpPr>
        <dsp:cNvPr id="0" name=""/>
        <dsp:cNvSpPr/>
      </dsp:nvSpPr>
      <dsp:spPr>
        <a:xfrm rot="1800000">
          <a:off x="4847885" y="2880094"/>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D48165D-49C4-A443-A4F7-4C5627D60569}">
      <dsp:nvSpPr>
        <dsp:cNvPr id="0" name=""/>
        <dsp:cNvSpPr/>
      </dsp:nvSpPr>
      <dsp:spPr>
        <a:xfrm>
          <a:off x="5329894" y="2810050"/>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Isolation and Loneliness</a:t>
          </a:r>
          <a:endParaRPr lang="en-US" sz="1300" kern="1200" dirty="0"/>
        </a:p>
      </dsp:txBody>
      <dsp:txXfrm>
        <a:off x="5375909" y="2856065"/>
        <a:ext cx="850582" cy="850582"/>
      </dsp:txXfrm>
    </dsp:sp>
    <dsp:sp modelId="{C0C7B0AB-17A6-4B4C-8312-9159A8752800}">
      <dsp:nvSpPr>
        <dsp:cNvPr id="0" name=""/>
        <dsp:cNvSpPr/>
      </dsp:nvSpPr>
      <dsp:spPr>
        <a:xfrm rot="5400000">
          <a:off x="3829875" y="3397425"/>
          <a:ext cx="698349" cy="0"/>
        </a:xfrm>
        <a:custGeom>
          <a:avLst/>
          <a:gdLst/>
          <a:ahLst/>
          <a:cxnLst/>
          <a:rect l="0" t="0" r="0" b="0"/>
          <a:pathLst>
            <a:path>
              <a:moveTo>
                <a:pt x="0" y="0"/>
              </a:moveTo>
              <a:lnTo>
                <a:pt x="698349"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BD527A-60C6-344E-945E-EB1C7D8FFACB}">
      <dsp:nvSpPr>
        <dsp:cNvPr id="0" name=""/>
        <dsp:cNvSpPr/>
      </dsp:nvSpPr>
      <dsp:spPr>
        <a:xfrm>
          <a:off x="3707743" y="3746600"/>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US" sz="1500" kern="1200" dirty="0" smtClean="0"/>
            <a:t>Morality and Justice</a:t>
          </a:r>
          <a:endParaRPr lang="en-US" sz="1500" kern="1200" dirty="0"/>
        </a:p>
      </dsp:txBody>
      <dsp:txXfrm>
        <a:off x="3753758" y="3792615"/>
        <a:ext cx="850582" cy="850582"/>
      </dsp:txXfrm>
    </dsp:sp>
    <dsp:sp modelId="{FE39BD75-46A1-6449-B8F5-B40687028556}">
      <dsp:nvSpPr>
        <dsp:cNvPr id="0" name=""/>
        <dsp:cNvSpPr/>
      </dsp:nvSpPr>
      <dsp:spPr>
        <a:xfrm rot="9000000">
          <a:off x="2993598" y="2880094"/>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DC745EF-1A79-6A48-AA93-79F6EFC67037}">
      <dsp:nvSpPr>
        <dsp:cNvPr id="0" name=""/>
        <dsp:cNvSpPr/>
      </dsp:nvSpPr>
      <dsp:spPr>
        <a:xfrm>
          <a:off x="2085592" y="2810050"/>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Reality v Fantasy</a:t>
          </a:r>
          <a:endParaRPr lang="en-US" sz="1600" kern="1200" dirty="0"/>
        </a:p>
      </dsp:txBody>
      <dsp:txXfrm>
        <a:off x="2131607" y="2856065"/>
        <a:ext cx="850582" cy="850582"/>
      </dsp:txXfrm>
    </dsp:sp>
    <dsp:sp modelId="{2AEC76CF-F265-4C45-A983-2F3780379C7A}">
      <dsp:nvSpPr>
        <dsp:cNvPr id="0" name=""/>
        <dsp:cNvSpPr/>
      </dsp:nvSpPr>
      <dsp:spPr>
        <a:xfrm rot="12600000">
          <a:off x="2993598" y="1809521"/>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7D03AD-3A83-8E42-97DE-55AD7736317A}">
      <dsp:nvSpPr>
        <dsp:cNvPr id="0" name=""/>
        <dsp:cNvSpPr/>
      </dsp:nvSpPr>
      <dsp:spPr>
        <a:xfrm>
          <a:off x="2085592" y="936952"/>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Addiction</a:t>
          </a:r>
          <a:endParaRPr lang="en-US" sz="1300" kern="1200" dirty="0"/>
        </a:p>
      </dsp:txBody>
      <dsp:txXfrm>
        <a:off x="2131607" y="982967"/>
        <a:ext cx="850582" cy="8505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C6639D-7CFA-2644-A04D-7C9294AEB6A8}">
      <dsp:nvSpPr>
        <dsp:cNvPr id="0" name=""/>
        <dsp:cNvSpPr/>
      </dsp:nvSpPr>
      <dsp:spPr>
        <a:xfrm>
          <a:off x="3475607" y="1641365"/>
          <a:ext cx="1406884" cy="1406884"/>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n-US" sz="2500" kern="1200" dirty="0" smtClean="0"/>
            <a:t>Key Themes</a:t>
          </a:r>
          <a:endParaRPr lang="en-US" sz="2500" kern="1200" dirty="0"/>
        </a:p>
      </dsp:txBody>
      <dsp:txXfrm>
        <a:off x="3544285" y="1710043"/>
        <a:ext cx="1269528" cy="1269528"/>
      </dsp:txXfrm>
    </dsp:sp>
    <dsp:sp modelId="{56D066ED-7DB2-0442-8206-F43C3E39F8D0}">
      <dsp:nvSpPr>
        <dsp:cNvPr id="0" name=""/>
        <dsp:cNvSpPr/>
      </dsp:nvSpPr>
      <dsp:spPr>
        <a:xfrm rot="16200000">
          <a:off x="3829875" y="1292190"/>
          <a:ext cx="698349" cy="0"/>
        </a:xfrm>
        <a:custGeom>
          <a:avLst/>
          <a:gdLst/>
          <a:ahLst/>
          <a:cxnLst/>
          <a:rect l="0" t="0" r="0" b="0"/>
          <a:pathLst>
            <a:path>
              <a:moveTo>
                <a:pt x="0" y="0"/>
              </a:moveTo>
              <a:lnTo>
                <a:pt x="698349"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785074F-D4B5-9740-B81B-82DE1922B43E}">
      <dsp:nvSpPr>
        <dsp:cNvPr id="0" name=""/>
        <dsp:cNvSpPr/>
      </dsp:nvSpPr>
      <dsp:spPr>
        <a:xfrm>
          <a:off x="3707743" y="403"/>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933450">
            <a:lnSpc>
              <a:spcPct val="90000"/>
            </a:lnSpc>
            <a:spcBef>
              <a:spcPct val="0"/>
            </a:spcBef>
            <a:spcAft>
              <a:spcPct val="35000"/>
            </a:spcAft>
          </a:pPr>
          <a:r>
            <a:rPr lang="en-US" sz="2100" kern="1200" dirty="0" smtClean="0"/>
            <a:t>Death</a:t>
          </a:r>
          <a:endParaRPr lang="en-US" sz="2100" kern="1200" dirty="0"/>
        </a:p>
      </dsp:txBody>
      <dsp:txXfrm>
        <a:off x="3753758" y="46418"/>
        <a:ext cx="850582" cy="850582"/>
      </dsp:txXfrm>
    </dsp:sp>
    <dsp:sp modelId="{547B0B35-874F-584E-BFE4-0C7D6E1E7F83}">
      <dsp:nvSpPr>
        <dsp:cNvPr id="0" name=""/>
        <dsp:cNvSpPr/>
      </dsp:nvSpPr>
      <dsp:spPr>
        <a:xfrm rot="19800000">
          <a:off x="4847885" y="1809521"/>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6D86EC-04F7-D34D-AFBA-BEE28306B84F}">
      <dsp:nvSpPr>
        <dsp:cNvPr id="0" name=""/>
        <dsp:cNvSpPr/>
      </dsp:nvSpPr>
      <dsp:spPr>
        <a:xfrm>
          <a:off x="5329894" y="936952"/>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US" sz="1900" kern="1200" dirty="0" smtClean="0"/>
            <a:t>Family</a:t>
          </a:r>
          <a:endParaRPr lang="en-US" sz="1900" kern="1200" dirty="0"/>
        </a:p>
      </dsp:txBody>
      <dsp:txXfrm>
        <a:off x="5375909" y="982967"/>
        <a:ext cx="850582" cy="850582"/>
      </dsp:txXfrm>
    </dsp:sp>
    <dsp:sp modelId="{F7A1A23C-A83F-1D48-BCA5-5469C70B9B5E}">
      <dsp:nvSpPr>
        <dsp:cNvPr id="0" name=""/>
        <dsp:cNvSpPr/>
      </dsp:nvSpPr>
      <dsp:spPr>
        <a:xfrm rot="1800000">
          <a:off x="4847885" y="2880094"/>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D48165D-49C4-A443-A4F7-4C5627D60569}">
      <dsp:nvSpPr>
        <dsp:cNvPr id="0" name=""/>
        <dsp:cNvSpPr/>
      </dsp:nvSpPr>
      <dsp:spPr>
        <a:xfrm>
          <a:off x="5329894" y="2810050"/>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Isolation and Loneliness</a:t>
          </a:r>
          <a:endParaRPr lang="en-US" sz="1300" kern="1200" dirty="0"/>
        </a:p>
      </dsp:txBody>
      <dsp:txXfrm>
        <a:off x="5375909" y="2856065"/>
        <a:ext cx="850582" cy="850582"/>
      </dsp:txXfrm>
    </dsp:sp>
    <dsp:sp modelId="{C0C7B0AB-17A6-4B4C-8312-9159A8752800}">
      <dsp:nvSpPr>
        <dsp:cNvPr id="0" name=""/>
        <dsp:cNvSpPr/>
      </dsp:nvSpPr>
      <dsp:spPr>
        <a:xfrm rot="5400000">
          <a:off x="3829875" y="3397425"/>
          <a:ext cx="698349" cy="0"/>
        </a:xfrm>
        <a:custGeom>
          <a:avLst/>
          <a:gdLst/>
          <a:ahLst/>
          <a:cxnLst/>
          <a:rect l="0" t="0" r="0" b="0"/>
          <a:pathLst>
            <a:path>
              <a:moveTo>
                <a:pt x="0" y="0"/>
              </a:moveTo>
              <a:lnTo>
                <a:pt x="698349"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BD527A-60C6-344E-945E-EB1C7D8FFACB}">
      <dsp:nvSpPr>
        <dsp:cNvPr id="0" name=""/>
        <dsp:cNvSpPr/>
      </dsp:nvSpPr>
      <dsp:spPr>
        <a:xfrm>
          <a:off x="3707743" y="3746600"/>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a:lnSpc>
              <a:spcPct val="90000"/>
            </a:lnSpc>
            <a:spcBef>
              <a:spcPct val="0"/>
            </a:spcBef>
            <a:spcAft>
              <a:spcPct val="35000"/>
            </a:spcAft>
          </a:pPr>
          <a:r>
            <a:rPr lang="en-US" sz="1500" kern="1200" dirty="0" smtClean="0"/>
            <a:t>Morality and Justice</a:t>
          </a:r>
          <a:endParaRPr lang="en-US" sz="1500" kern="1200" dirty="0"/>
        </a:p>
      </dsp:txBody>
      <dsp:txXfrm>
        <a:off x="3753758" y="3792615"/>
        <a:ext cx="850582" cy="850582"/>
      </dsp:txXfrm>
    </dsp:sp>
    <dsp:sp modelId="{FE39BD75-46A1-6449-B8F5-B40687028556}">
      <dsp:nvSpPr>
        <dsp:cNvPr id="0" name=""/>
        <dsp:cNvSpPr/>
      </dsp:nvSpPr>
      <dsp:spPr>
        <a:xfrm rot="9000000">
          <a:off x="2993598" y="2880094"/>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DC745EF-1A79-6A48-AA93-79F6EFC67037}">
      <dsp:nvSpPr>
        <dsp:cNvPr id="0" name=""/>
        <dsp:cNvSpPr/>
      </dsp:nvSpPr>
      <dsp:spPr>
        <a:xfrm>
          <a:off x="2085592" y="2810050"/>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n-US" sz="1600" kern="1200" dirty="0" smtClean="0"/>
            <a:t>Reality v Fantasy</a:t>
          </a:r>
          <a:endParaRPr lang="en-US" sz="1600" kern="1200" dirty="0"/>
        </a:p>
      </dsp:txBody>
      <dsp:txXfrm>
        <a:off x="2131607" y="2856065"/>
        <a:ext cx="850582" cy="850582"/>
      </dsp:txXfrm>
    </dsp:sp>
    <dsp:sp modelId="{2AEC76CF-F265-4C45-A983-2F3780379C7A}">
      <dsp:nvSpPr>
        <dsp:cNvPr id="0" name=""/>
        <dsp:cNvSpPr/>
      </dsp:nvSpPr>
      <dsp:spPr>
        <a:xfrm rot="12600000">
          <a:off x="2993598" y="1809521"/>
          <a:ext cx="516615" cy="0"/>
        </a:xfrm>
        <a:custGeom>
          <a:avLst/>
          <a:gdLst/>
          <a:ahLst/>
          <a:cxnLst/>
          <a:rect l="0" t="0" r="0" b="0"/>
          <a:pathLst>
            <a:path>
              <a:moveTo>
                <a:pt x="0" y="0"/>
              </a:moveTo>
              <a:lnTo>
                <a:pt x="516615" y="0"/>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27D03AD-3A83-8E42-97DE-55AD7736317A}">
      <dsp:nvSpPr>
        <dsp:cNvPr id="0" name=""/>
        <dsp:cNvSpPr/>
      </dsp:nvSpPr>
      <dsp:spPr>
        <a:xfrm>
          <a:off x="2085592" y="936952"/>
          <a:ext cx="942612" cy="942612"/>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lvl="0" algn="ctr" defTabSz="577850">
            <a:lnSpc>
              <a:spcPct val="90000"/>
            </a:lnSpc>
            <a:spcBef>
              <a:spcPct val="0"/>
            </a:spcBef>
            <a:spcAft>
              <a:spcPct val="35000"/>
            </a:spcAft>
          </a:pPr>
          <a:r>
            <a:rPr lang="en-US" sz="1300" kern="1200" dirty="0" smtClean="0"/>
            <a:t>Addiction</a:t>
          </a:r>
          <a:endParaRPr lang="en-US" sz="1300" kern="1200" dirty="0"/>
        </a:p>
      </dsp:txBody>
      <dsp:txXfrm>
        <a:off x="2131607" y="982967"/>
        <a:ext cx="850582" cy="85058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Palatino Linotype" pitchFamily="18" charset="0"/>
              </a:defRPr>
            </a:lvl1pPr>
          </a:lstStyle>
          <a:p>
            <a:pPr>
              <a:defRPr/>
            </a:pPr>
            <a:endParaRPr lang="en-GB"/>
          </a:p>
        </p:txBody>
      </p:sp>
      <p:sp>
        <p:nvSpPr>
          <p:cNvPr id="7680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Palatino Linotype" pitchFamily="18" charset="0"/>
              </a:defRPr>
            </a:lvl1pPr>
          </a:lstStyle>
          <a:p>
            <a:pPr>
              <a:defRPr/>
            </a:pPr>
            <a:fld id="{F004A63E-D804-4382-A556-DE187CC85081}" type="datetimeFigureOut">
              <a:rPr lang="en-GB"/>
              <a:pPr>
                <a:defRPr/>
              </a:pPr>
              <a:t>19/05/2016</a:t>
            </a:fld>
            <a:endParaRPr lang="en-GB"/>
          </a:p>
        </p:txBody>
      </p:sp>
      <p:sp>
        <p:nvSpPr>
          <p:cNvPr id="7680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Palatino Linotype" pitchFamily="18" charset="0"/>
              </a:defRPr>
            </a:lvl1pPr>
          </a:lstStyle>
          <a:p>
            <a:pPr>
              <a:defRPr/>
            </a:pPr>
            <a:endParaRPr lang="en-GB"/>
          </a:p>
        </p:txBody>
      </p:sp>
      <p:sp>
        <p:nvSpPr>
          <p:cNvPr id="7680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Palatino Linotype" pitchFamily="18" charset="0"/>
              </a:defRPr>
            </a:lvl1pPr>
          </a:lstStyle>
          <a:p>
            <a:pPr>
              <a:defRPr/>
            </a:pPr>
            <a:fld id="{A16872C9-1406-48E5-9F4C-6A77182DAF06}" type="slidenum">
              <a:rPr lang="en-GB"/>
              <a:pPr>
                <a:defRPr/>
              </a:pPr>
              <a:t>‹#›</a:t>
            </a:fld>
            <a:endParaRPr lang="en-GB"/>
          </a:p>
        </p:txBody>
      </p:sp>
    </p:spTree>
    <p:extLst>
      <p:ext uri="{BB962C8B-B14F-4D97-AF65-F5344CB8AC3E}">
        <p14:creationId xmlns:p14="http://schemas.microsoft.com/office/powerpoint/2010/main" val="194272478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7"/>
          <p:cNvSpPr txBox="1"/>
          <p:nvPr/>
        </p:nvSpPr>
        <p:spPr>
          <a:xfrm>
            <a:off x="1828800" y="3159125"/>
            <a:ext cx="457200" cy="1035050"/>
          </a:xfrm>
          <a:prstGeom prst="rect">
            <a:avLst/>
          </a:prstGeom>
          <a:noFill/>
        </p:spPr>
        <p:txBody>
          <a:bodyPr lIns="0" tIns="9144" rIns="0" bIns="9144" anchor="ctr">
            <a:spAutoFit/>
          </a:bodyPr>
          <a:lstStyle/>
          <a:p>
            <a:pPr fontAlgn="auto">
              <a:spcBef>
                <a:spcPts val="0"/>
              </a:spcBef>
              <a:spcAft>
                <a:spcPts val="0"/>
              </a:spcAft>
              <a:defRPr/>
            </a:pPr>
            <a:r>
              <a:rPr lang="en-US" sz="6600" dirty="0">
                <a:effectLst>
                  <a:outerShdw blurRad="38100" dist="38100" dir="2700000" algn="tl">
                    <a:srgbClr val="000000">
                      <a:alpha val="43137"/>
                    </a:srgbClr>
                  </a:outerShdw>
                </a:effectLst>
                <a:latin typeface="+mn-lt"/>
                <a:cs typeface="+mn-cs"/>
              </a:rPr>
              <a:t>{</a:t>
            </a:r>
          </a:p>
        </p:txBody>
      </p:sp>
      <p:sp>
        <p:nvSpPr>
          <p:cNvPr id="2" name="Title 1"/>
          <p:cNvSpPr>
            <a:spLocks noGrp="1"/>
          </p:cNvSpPr>
          <p:nvPr>
            <p:ph type="ctrTitle"/>
          </p:nvPr>
        </p:nvSpPr>
        <p:spPr>
          <a:xfrm>
            <a:off x="777240" y="1219200"/>
            <a:ext cx="7543800" cy="2152650"/>
          </a:xfrm>
        </p:spPr>
        <p:txBody>
          <a:bodyPr/>
          <a:lstStyle>
            <a:lvl1pPr>
              <a:defRPr sz="6000">
                <a:solidFill>
                  <a:schemeClr val="tx1"/>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5" name="Date Placeholder 14"/>
          <p:cNvSpPr>
            <a:spLocks noGrp="1"/>
          </p:cNvSpPr>
          <p:nvPr>
            <p:ph type="dt" sz="half" idx="10"/>
          </p:nvPr>
        </p:nvSpPr>
        <p:spPr/>
        <p:txBody>
          <a:bodyPr/>
          <a:lstStyle>
            <a:lvl1pPr>
              <a:defRPr/>
            </a:lvl1pPr>
          </a:lstStyle>
          <a:p>
            <a:pPr>
              <a:defRPr/>
            </a:pPr>
            <a:fld id="{7DE5987A-3F9F-4C20-B9D5-B998C409D10D}" type="datetimeFigureOut">
              <a:rPr lang="en-US"/>
              <a:pPr>
                <a:defRPr/>
              </a:pPr>
              <a:t>5/19/2016</a:t>
            </a:fld>
            <a:endParaRPr lang="en-US" dirty="0"/>
          </a:p>
        </p:txBody>
      </p:sp>
      <p:sp>
        <p:nvSpPr>
          <p:cNvPr id="6" name="Slide Number Placeholder 15"/>
          <p:cNvSpPr>
            <a:spLocks noGrp="1"/>
          </p:cNvSpPr>
          <p:nvPr>
            <p:ph type="sldNum" sz="quarter" idx="11"/>
          </p:nvPr>
        </p:nvSpPr>
        <p:spPr/>
        <p:txBody>
          <a:bodyPr/>
          <a:lstStyle>
            <a:lvl1pPr>
              <a:defRPr/>
            </a:lvl1pPr>
          </a:lstStyle>
          <a:p>
            <a:pPr>
              <a:defRPr/>
            </a:pPr>
            <a:fld id="{3850EDB4-2F8A-419C-ADFC-5E54C50C1652}" type="slidenum">
              <a:rPr lang="en-US"/>
              <a:pPr>
                <a:defRPr/>
              </a:pPr>
              <a:t>‹#›</a:t>
            </a:fld>
            <a:endParaRPr lang="en-US" dirty="0"/>
          </a:p>
        </p:txBody>
      </p:sp>
      <p:sp>
        <p:nvSpPr>
          <p:cNvPr id="7"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21E50F-1561-436B-AD7C-9C0CC9B5D4D1}" type="datetimeFigureOut">
              <a:rPr lang="en-US"/>
              <a:pPr>
                <a:defRPr/>
              </a:pPr>
              <a:t>5/19/2016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513C6F-D193-4666-82BD-DA7C8FED418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3F9A7CE2-4471-4811-8DFA-60781B7E8A08}" type="datetimeFigureOut">
              <a:rPr lang="en-US"/>
              <a:pPr>
                <a:defRPr/>
              </a:pPr>
              <a:t>5/19/2016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09980-6D9B-4F23-B000-24E1403BFF6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3" name="Title 12"/>
          <p:cNvSpPr>
            <a:spLocks noGrp="1"/>
          </p:cNvSpPr>
          <p:nvPr>
            <p:ph type="title"/>
          </p:nvPr>
        </p:nvSpPr>
        <p:spPr/>
        <p:txBody>
          <a:bodyPr/>
          <a:lstStyle/>
          <a:p>
            <a:r>
              <a:rPr lang="en-GB" smtClean="0"/>
              <a:t>Click to edit Master title style</a:t>
            </a:r>
            <a:endParaRPr lang="en-US"/>
          </a:p>
        </p:txBody>
      </p:sp>
      <p:sp>
        <p:nvSpPr>
          <p:cNvPr id="4" name="Date Placeholder 3"/>
          <p:cNvSpPr>
            <a:spLocks noGrp="1"/>
          </p:cNvSpPr>
          <p:nvPr>
            <p:ph type="dt" sz="half" idx="10"/>
          </p:nvPr>
        </p:nvSpPr>
        <p:spPr/>
        <p:txBody>
          <a:bodyPr/>
          <a:lstStyle>
            <a:lvl1pPr>
              <a:defRPr/>
            </a:lvl1pPr>
          </a:lstStyle>
          <a:p>
            <a:pPr>
              <a:defRPr/>
            </a:pPr>
            <a:fld id="{D7EBCB48-80EA-4819-B590-312834B07C2B}" type="datetimeFigureOut">
              <a:rPr lang="en-US"/>
              <a:pPr>
                <a:defRPr/>
              </a:pPr>
              <a:t>5/19/2016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96AFD2-F781-47F0-9489-8508BD2EEE0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TextBox 7"/>
          <p:cNvSpPr txBox="1"/>
          <p:nvPr/>
        </p:nvSpPr>
        <p:spPr>
          <a:xfrm>
            <a:off x="4267200" y="4075113"/>
            <a:ext cx="457200" cy="1014412"/>
          </a:xfrm>
          <a:prstGeom prst="rect">
            <a:avLst/>
          </a:prstGeom>
          <a:noFill/>
        </p:spPr>
        <p:txBody>
          <a:bodyPr lIns="0" tIns="0" rIns="0" bIns="0">
            <a:spAutoFit/>
          </a:bodyPr>
          <a:lstStyle/>
          <a:p>
            <a:pPr fontAlgn="auto">
              <a:spcBef>
                <a:spcPts val="0"/>
              </a:spcBef>
              <a:spcAft>
                <a:spcPts val="0"/>
              </a:spcAft>
              <a:defRPr/>
            </a:pPr>
            <a:r>
              <a:rPr lang="en-US" sz="6600" dirty="0">
                <a:effectLst>
                  <a:outerShdw blurRad="38100" dist="38100" dir="2700000" algn="tl">
                    <a:srgbClr val="000000">
                      <a:alpha val="43137"/>
                    </a:srgbClr>
                  </a:outerShdw>
                </a:effectLst>
                <a:latin typeface="+mn-lt"/>
                <a:cs typeface="+mn-cs"/>
              </a:rPr>
              <a:t>{</a:t>
            </a:r>
          </a:p>
        </p:txBody>
      </p:sp>
      <p:sp>
        <p:nvSpPr>
          <p:cNvPr id="3" name="Text Placeholder 2"/>
          <p:cNvSpPr>
            <a:spLocks noGrp="1"/>
          </p:cNvSpPr>
          <p:nvPr>
            <p:ph type="body" idx="1"/>
          </p:nvPr>
        </p:nvSpPr>
        <p:spPr>
          <a:xfrm>
            <a:off x="4572000" y="4267368"/>
            <a:ext cx="3733800" cy="731520"/>
          </a:xfrm>
        </p:spPr>
        <p:txBody>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GB" smtClean="0"/>
              <a:t>Click to edit Master title style</a:t>
            </a:r>
            <a:endParaRPr lang="en-US" dirty="0"/>
          </a:p>
        </p:txBody>
      </p:sp>
      <p:sp>
        <p:nvSpPr>
          <p:cNvPr id="6" name="Date Placeholder 11"/>
          <p:cNvSpPr>
            <a:spLocks noGrp="1"/>
          </p:cNvSpPr>
          <p:nvPr>
            <p:ph type="dt" sz="half" idx="10"/>
          </p:nvPr>
        </p:nvSpPr>
        <p:spPr/>
        <p:txBody>
          <a:bodyPr/>
          <a:lstStyle>
            <a:lvl1pPr>
              <a:defRPr/>
            </a:lvl1pPr>
          </a:lstStyle>
          <a:p>
            <a:pPr>
              <a:defRPr/>
            </a:pPr>
            <a:fld id="{13C2EB63-02CF-4D0A-866E-2D64F39717A2}" type="datetimeFigureOut">
              <a:rPr lang="en-US"/>
              <a:pPr>
                <a:defRPr/>
              </a:pPr>
              <a:t>5/19/2016</a:t>
            </a:fld>
            <a:endParaRPr lang="en-US" dirty="0"/>
          </a:p>
        </p:txBody>
      </p:sp>
      <p:sp>
        <p:nvSpPr>
          <p:cNvPr id="7" name="Slide Number Placeholder 12"/>
          <p:cNvSpPr>
            <a:spLocks noGrp="1"/>
          </p:cNvSpPr>
          <p:nvPr>
            <p:ph type="sldNum" sz="quarter" idx="11"/>
          </p:nvPr>
        </p:nvSpPr>
        <p:spPr/>
        <p:txBody>
          <a:bodyPr/>
          <a:lstStyle>
            <a:lvl1pPr>
              <a:defRPr/>
            </a:lvl1pPr>
          </a:lstStyle>
          <a:p>
            <a:pPr>
              <a:defRPr/>
            </a:pPr>
            <a:fld id="{80ACCF1C-6C99-4961-9B40-7A1FCF0FED7C}" type="slidenum">
              <a:rPr lang="en-US"/>
              <a:pPr>
                <a:defRPr/>
              </a:pPr>
              <a:t>‹#›</a:t>
            </a:fld>
            <a:endParaRPr lang="en-US" dirty="0"/>
          </a:p>
        </p:txBody>
      </p:sp>
      <p:sp>
        <p:nvSpPr>
          <p:cNvPr id="8" name="Footer Placeholder 13"/>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GB"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Date Placeholder 3"/>
          <p:cNvSpPr>
            <a:spLocks noGrp="1"/>
          </p:cNvSpPr>
          <p:nvPr>
            <p:ph type="dt" sz="half" idx="15"/>
          </p:nvPr>
        </p:nvSpPr>
        <p:spPr/>
        <p:txBody>
          <a:bodyPr/>
          <a:lstStyle>
            <a:lvl1pPr>
              <a:defRPr/>
            </a:lvl1pPr>
          </a:lstStyle>
          <a:p>
            <a:pPr>
              <a:defRPr/>
            </a:pPr>
            <a:fld id="{E31D6B6D-9048-4484-8830-F896476AA953}" type="datetimeFigureOut">
              <a:rPr lang="en-US"/>
              <a:pPr>
                <a:defRPr/>
              </a:pPr>
              <a:t>5/19/2016</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46F50A2F-CBA7-4131-82D5-4D7186980A1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12"/>
          <p:cNvSpPr txBox="1"/>
          <p:nvPr/>
        </p:nvSpPr>
        <p:spPr>
          <a:xfrm>
            <a:off x="1057275" y="520700"/>
            <a:ext cx="457200" cy="922338"/>
          </a:xfrm>
          <a:prstGeom prst="rect">
            <a:avLst/>
          </a:prstGeom>
          <a:noFill/>
        </p:spPr>
        <p:txBody>
          <a:bodyPr lIns="0" tIns="0" rIns="0" bIns="0">
            <a:spAutoFit/>
          </a:bodyPr>
          <a:lstStyle/>
          <a:p>
            <a:pPr fontAlgn="auto">
              <a:spcBef>
                <a:spcPts val="0"/>
              </a:spcBef>
              <a:spcAft>
                <a:spcPts val="0"/>
              </a:spcAft>
              <a:defRPr/>
            </a:pPr>
            <a:r>
              <a:rPr lang="en-US" sz="6000" dirty="0">
                <a:effectLst>
                  <a:outerShdw blurRad="38100" dist="38100" dir="2700000" algn="tl">
                    <a:srgbClr val="000000">
                      <a:alpha val="43137"/>
                    </a:srgbClr>
                  </a:outerShdw>
                </a:effectLst>
                <a:latin typeface="+mn-lt"/>
                <a:cs typeface="+mn-cs"/>
              </a:rPr>
              <a:t>{</a:t>
            </a:r>
          </a:p>
        </p:txBody>
      </p:sp>
      <p:sp>
        <p:nvSpPr>
          <p:cNvPr id="8" name="TextBox 17"/>
          <p:cNvSpPr txBox="1"/>
          <p:nvPr/>
        </p:nvSpPr>
        <p:spPr>
          <a:xfrm>
            <a:off x="4779963" y="520700"/>
            <a:ext cx="457200" cy="922338"/>
          </a:xfrm>
          <a:prstGeom prst="rect">
            <a:avLst/>
          </a:prstGeom>
          <a:noFill/>
        </p:spPr>
        <p:txBody>
          <a:bodyPr lIns="0" tIns="0" rIns="0" bIns="0">
            <a:spAutoFit/>
          </a:bodyPr>
          <a:lstStyle/>
          <a:p>
            <a:pPr fontAlgn="auto">
              <a:spcBef>
                <a:spcPts val="0"/>
              </a:spcBef>
              <a:spcAft>
                <a:spcPts val="0"/>
              </a:spcAft>
              <a:defRPr/>
            </a:pPr>
            <a:r>
              <a:rPr lang="en-US" sz="6000" dirty="0">
                <a:effectLst>
                  <a:outerShdw blurRad="38100" dist="38100" dir="2700000" algn="tl">
                    <a:srgbClr val="000000">
                      <a:alpha val="43137"/>
                    </a:srgbClr>
                  </a:outerShdw>
                </a:effectLst>
                <a:latin typeface="+mn-lt"/>
                <a:cs typeface="+mn-cs"/>
              </a:rPr>
              <a:t>{</a:t>
            </a:r>
          </a:p>
        </p:txBody>
      </p:sp>
      <p:sp>
        <p:nvSpPr>
          <p:cNvPr id="3" name="Text Placeholder 2"/>
          <p:cNvSpPr>
            <a:spLocks noGrp="1"/>
          </p:cNvSpPr>
          <p:nvPr>
            <p:ph type="body" idx="1"/>
          </p:nvPr>
        </p:nvSpPr>
        <p:spPr>
          <a:xfrm>
            <a:off x="134112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2" name="Title 11"/>
          <p:cNvSpPr>
            <a:spLocks noGrp="1"/>
          </p:cNvSpPr>
          <p:nvPr>
            <p:ph type="title"/>
          </p:nvPr>
        </p:nvSpPr>
        <p:spPr/>
        <p:txBody>
          <a:bodyPr/>
          <a:lstStyle/>
          <a:p>
            <a:r>
              <a:rPr lang="en-GB" smtClean="0"/>
              <a:t>Click to edit Master title style</a:t>
            </a:r>
            <a:endParaRPr lang="en-US" dirty="0"/>
          </a:p>
        </p:txBody>
      </p:sp>
      <p:sp>
        <p:nvSpPr>
          <p:cNvPr id="9" name="Date Placeholder 13"/>
          <p:cNvSpPr>
            <a:spLocks noGrp="1"/>
          </p:cNvSpPr>
          <p:nvPr>
            <p:ph type="dt" sz="half" idx="10"/>
          </p:nvPr>
        </p:nvSpPr>
        <p:spPr/>
        <p:txBody>
          <a:bodyPr/>
          <a:lstStyle>
            <a:lvl1pPr>
              <a:defRPr/>
            </a:lvl1pPr>
          </a:lstStyle>
          <a:p>
            <a:pPr>
              <a:defRPr/>
            </a:pPr>
            <a:fld id="{6A0C58CA-61A5-4526-8AE5-5398E605D4E6}" type="datetimeFigureOut">
              <a:rPr lang="en-US"/>
              <a:pPr>
                <a:defRPr/>
              </a:pPr>
              <a:t>5/19/2016</a:t>
            </a:fld>
            <a:endParaRPr lang="en-US" dirty="0"/>
          </a:p>
        </p:txBody>
      </p:sp>
      <p:sp>
        <p:nvSpPr>
          <p:cNvPr id="10" name="Slide Number Placeholder 14"/>
          <p:cNvSpPr>
            <a:spLocks noGrp="1"/>
          </p:cNvSpPr>
          <p:nvPr>
            <p:ph type="sldNum" sz="quarter" idx="11"/>
          </p:nvPr>
        </p:nvSpPr>
        <p:spPr/>
        <p:txBody>
          <a:bodyPr/>
          <a:lstStyle>
            <a:lvl1pPr>
              <a:defRPr/>
            </a:lvl1pPr>
          </a:lstStyle>
          <a:p>
            <a:pPr>
              <a:defRPr/>
            </a:pPr>
            <a:fld id="{E38A7A03-D84F-4AB7-B2C1-911047343788}" type="slidenum">
              <a:rPr lang="en-US"/>
              <a:pPr>
                <a:defRPr/>
              </a:pPr>
              <a:t>‹#›</a:t>
            </a:fld>
            <a:endParaRPr lang="en-US" dirty="0"/>
          </a:p>
        </p:txBody>
      </p:sp>
      <p:sp>
        <p:nvSpPr>
          <p:cNvPr id="11" name="Footer Placeholder 1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1873141-09FB-4CA3-BB37-4686B5A7B6CB}" type="datetimeFigureOut">
              <a:rPr lang="en-US"/>
              <a:pPr>
                <a:defRPr/>
              </a:pPr>
              <a:t>5/19/2016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10F5059-5257-44F6-9024-DD85B5D5D75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7ACDC5-8645-4911-B155-8D792D78190B}" type="datetimeFigureOut">
              <a:rPr lang="en-US"/>
              <a:pPr>
                <a:defRPr/>
              </a:pPr>
              <a:t>5/19/2016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32395FC-D47D-4317-932A-6D3D787B37A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8"/>
          <p:cNvSpPr txBox="1"/>
          <p:nvPr/>
        </p:nvSpPr>
        <p:spPr>
          <a:xfrm>
            <a:off x="5329238" y="1774825"/>
            <a:ext cx="457200" cy="1230313"/>
          </a:xfrm>
          <a:prstGeom prst="rect">
            <a:avLst/>
          </a:prstGeom>
          <a:noFill/>
        </p:spPr>
        <p:txBody>
          <a:bodyPr lIns="0" tIns="0" rIns="0" bIns="0">
            <a:spAutoFit/>
          </a:bodyPr>
          <a:lstStyle/>
          <a:p>
            <a:pPr fontAlgn="auto">
              <a:spcBef>
                <a:spcPts val="0"/>
              </a:spcBef>
              <a:spcAft>
                <a:spcPts val="0"/>
              </a:spcAft>
              <a:defRPr/>
            </a:pPr>
            <a:r>
              <a:rPr lang="en-US" sz="8000" dirty="0">
                <a:effectLst>
                  <a:outerShdw blurRad="38100" dist="38100" dir="2700000" algn="tl">
                    <a:srgbClr val="000000">
                      <a:alpha val="43137"/>
                    </a:srgbClr>
                  </a:outerShdw>
                </a:effectLst>
                <a:latin typeface="+mn-lt"/>
                <a:cs typeface="+mn-cs"/>
              </a:rPr>
              <a:t>{</a:t>
            </a:r>
          </a:p>
        </p:txBody>
      </p:sp>
      <p:sp>
        <p:nvSpPr>
          <p:cNvPr id="3" name="Content Placeholder 2"/>
          <p:cNvSpPr>
            <a:spLocks noGrp="1"/>
          </p:cNvSpPr>
          <p:nvPr>
            <p:ph idx="1"/>
          </p:nvPr>
        </p:nvSpPr>
        <p:spPr>
          <a:xfrm>
            <a:off x="838200" y="685801"/>
            <a:ext cx="4343400" cy="3429000"/>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8" name="Title 17"/>
          <p:cNvSpPr>
            <a:spLocks noGrp="1"/>
          </p:cNvSpPr>
          <p:nvPr>
            <p:ph type="title"/>
          </p:nvPr>
        </p:nvSpPr>
        <p:spPr/>
        <p:txBody>
          <a:bodyPr/>
          <a:lstStyle/>
          <a:p>
            <a:r>
              <a:rPr lang="en-GB" smtClean="0"/>
              <a:t>Click to edit Master title style</a:t>
            </a:r>
            <a:endParaRPr lang="en-US" dirty="0"/>
          </a:p>
        </p:txBody>
      </p:sp>
      <p:sp>
        <p:nvSpPr>
          <p:cNvPr id="6" name="Date Placeholder 14"/>
          <p:cNvSpPr>
            <a:spLocks noGrp="1"/>
          </p:cNvSpPr>
          <p:nvPr>
            <p:ph type="dt" sz="half" idx="10"/>
          </p:nvPr>
        </p:nvSpPr>
        <p:spPr/>
        <p:txBody>
          <a:bodyPr/>
          <a:lstStyle>
            <a:lvl1pPr>
              <a:defRPr/>
            </a:lvl1pPr>
          </a:lstStyle>
          <a:p>
            <a:pPr>
              <a:defRPr/>
            </a:pPr>
            <a:fld id="{7B10A99A-B434-4AF9-A241-B49F9CFA28E9}" type="datetimeFigureOut">
              <a:rPr lang="en-US"/>
              <a:pPr>
                <a:defRPr/>
              </a:pPr>
              <a:t>5/19/2016</a:t>
            </a:fld>
            <a:endParaRPr lang="en-US" dirty="0"/>
          </a:p>
        </p:txBody>
      </p:sp>
      <p:sp>
        <p:nvSpPr>
          <p:cNvPr id="7" name="Slide Number Placeholder 15"/>
          <p:cNvSpPr>
            <a:spLocks noGrp="1"/>
          </p:cNvSpPr>
          <p:nvPr>
            <p:ph type="sldNum" sz="quarter" idx="11"/>
          </p:nvPr>
        </p:nvSpPr>
        <p:spPr/>
        <p:txBody>
          <a:bodyPr/>
          <a:lstStyle>
            <a:lvl1pPr>
              <a:defRPr/>
            </a:lvl1pPr>
          </a:lstStyle>
          <a:p>
            <a:pPr>
              <a:defRPr/>
            </a:pPr>
            <a:fld id="{EF7BAF57-D863-48A9-A783-D920F3DB38BA}" type="slidenum">
              <a:rPr lang="en-US"/>
              <a:pPr>
                <a:defRPr/>
              </a:pPr>
              <a:t>‹#›</a:t>
            </a:fld>
            <a:endParaRPr lang="en-US" dirty="0"/>
          </a:p>
        </p:txBody>
      </p:sp>
      <p:sp>
        <p:nvSpPr>
          <p:cNvPr id="8" name="Footer Placeholder 16"/>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8"/>
          <p:cNvSpPr txBox="1"/>
          <p:nvPr/>
        </p:nvSpPr>
        <p:spPr>
          <a:xfrm>
            <a:off x="2435225" y="3332163"/>
            <a:ext cx="457200" cy="922337"/>
          </a:xfrm>
          <a:prstGeom prst="rect">
            <a:avLst/>
          </a:prstGeom>
          <a:noFill/>
        </p:spPr>
        <p:txBody>
          <a:bodyPr lIns="0" tIns="0" rIns="0" bIns="0">
            <a:spAutoFit/>
          </a:bodyPr>
          <a:lstStyle/>
          <a:p>
            <a:pPr fontAlgn="auto">
              <a:spcBef>
                <a:spcPts val="0"/>
              </a:spcBef>
              <a:spcAft>
                <a:spcPts val="0"/>
              </a:spcAft>
              <a:defRPr/>
            </a:pPr>
            <a:r>
              <a:rPr lang="en-US" sz="6000" dirty="0">
                <a:effectLst>
                  <a:outerShdw blurRad="38100" dist="38100" dir="2700000" algn="tl">
                    <a:srgbClr val="000000">
                      <a:alpha val="43137"/>
                    </a:srgbClr>
                  </a:outerShdw>
                </a:effectLst>
                <a:latin typeface="+mn-lt"/>
                <a:cs typeface="+mn-cs"/>
              </a:rPr>
              <a:t>{</a:t>
            </a:r>
          </a:p>
        </p:txBody>
      </p:sp>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Drag picture to placeholder or click icon to add</a:t>
            </a:r>
            <a:endParaRPr lang="en-US" noProof="0" dirty="0"/>
          </a:p>
        </p:txBody>
      </p:sp>
      <p:sp>
        <p:nvSpPr>
          <p:cNvPr id="4" name="Text Placeholder 3"/>
          <p:cNvSpPr>
            <a:spLocks noGrp="1"/>
          </p:cNvSpPr>
          <p:nvPr>
            <p:ph type="body" sz="half" idx="2"/>
          </p:nvPr>
        </p:nvSpPr>
        <p:spPr>
          <a:xfrm>
            <a:off x="2743200" y="3453047"/>
            <a:ext cx="5029200" cy="720804"/>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1" name="Title 10"/>
          <p:cNvSpPr>
            <a:spLocks noGrp="1"/>
          </p:cNvSpPr>
          <p:nvPr>
            <p:ph type="title"/>
          </p:nvPr>
        </p:nvSpPr>
        <p:spPr/>
        <p:txBody>
          <a:bodyPr/>
          <a:lstStyle/>
          <a:p>
            <a:r>
              <a:rPr lang="en-GB" smtClean="0"/>
              <a:t>Click to edit Master title style</a:t>
            </a:r>
            <a:endParaRPr lang="en-US"/>
          </a:p>
        </p:txBody>
      </p:sp>
      <p:sp>
        <p:nvSpPr>
          <p:cNvPr id="6" name="Date Placeholder 12"/>
          <p:cNvSpPr>
            <a:spLocks noGrp="1"/>
          </p:cNvSpPr>
          <p:nvPr>
            <p:ph type="dt" sz="half" idx="10"/>
          </p:nvPr>
        </p:nvSpPr>
        <p:spPr/>
        <p:txBody>
          <a:bodyPr/>
          <a:lstStyle>
            <a:lvl1pPr>
              <a:defRPr/>
            </a:lvl1pPr>
          </a:lstStyle>
          <a:p>
            <a:pPr>
              <a:defRPr/>
            </a:pPr>
            <a:fld id="{4155E2A9-36FA-4EF8-BC21-B5871037576B}" type="datetimeFigureOut">
              <a:rPr lang="en-US"/>
              <a:pPr>
                <a:defRPr/>
              </a:pPr>
              <a:t>5/19/2016</a:t>
            </a:fld>
            <a:endParaRPr lang="en-US" dirty="0"/>
          </a:p>
        </p:txBody>
      </p:sp>
      <p:sp>
        <p:nvSpPr>
          <p:cNvPr id="7" name="Slide Number Placeholder 13"/>
          <p:cNvSpPr>
            <a:spLocks noGrp="1"/>
          </p:cNvSpPr>
          <p:nvPr>
            <p:ph type="sldNum" sz="quarter" idx="11"/>
          </p:nvPr>
        </p:nvSpPr>
        <p:spPr/>
        <p:txBody>
          <a:bodyPr/>
          <a:lstStyle>
            <a:lvl1pPr>
              <a:defRPr/>
            </a:lvl1pPr>
          </a:lstStyle>
          <a:p>
            <a:pPr>
              <a:defRPr/>
            </a:pPr>
            <a:fld id="{8003C969-FF49-480A-81CA-A1EACE438507}" type="slidenum">
              <a:rPr lang="en-US"/>
              <a:pPr>
                <a:defRPr/>
              </a:pPr>
              <a:t>‹#›</a:t>
            </a:fld>
            <a:endParaRPr lang="en-US" dirty="0"/>
          </a:p>
        </p:txBody>
      </p:sp>
      <p:sp>
        <p:nvSpPr>
          <p:cNvPr id="8" name="Footer Placeholder 14"/>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777875" y="4876800"/>
            <a:ext cx="7543800" cy="914400"/>
          </a:xfrm>
          <a:prstGeom prst="rect">
            <a:avLst/>
          </a:prstGeom>
        </p:spPr>
        <p:txBody>
          <a:bodyPr vert="horz" lIns="91440" tIns="45720" rIns="91440" bIns="45720" rtlCol="0" anchor="b">
            <a:noAutofit/>
          </a:bodyPr>
          <a:lstStyle/>
          <a:p>
            <a:r>
              <a:rPr lang="en-GB" smtClean="0"/>
              <a:t>Click to edit Master title style</a:t>
            </a:r>
            <a:endParaRPr lang="en-US" dirty="0"/>
          </a:p>
        </p:txBody>
      </p:sp>
      <p:sp>
        <p:nvSpPr>
          <p:cNvPr id="3" name="Text Placeholder 2"/>
          <p:cNvSpPr>
            <a:spLocks noGrp="1"/>
          </p:cNvSpPr>
          <p:nvPr>
            <p:ph type="body" idx="1"/>
          </p:nvPr>
        </p:nvSpPr>
        <p:spPr>
          <a:xfrm>
            <a:off x="2133600" y="685800"/>
            <a:ext cx="6096000" cy="3657600"/>
          </a:xfrm>
          <a:prstGeom prst="rect">
            <a:avLst/>
          </a:prstGeom>
        </p:spPr>
        <p:txBody>
          <a:bodyPr vert="horz" lIns="91440" tIns="45720" rIns="91440" bIns="45720" rtlCol="0" anchor="ctr">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fontAlgn="auto">
              <a:spcBef>
                <a:spcPts val="0"/>
              </a:spcBef>
              <a:spcAft>
                <a:spcPts val="0"/>
              </a:spcAft>
              <a:defRPr sz="1100">
                <a:solidFill>
                  <a:schemeClr val="tx1">
                    <a:alpha val="60000"/>
                  </a:schemeClr>
                </a:solidFill>
                <a:effectLst/>
                <a:latin typeface="+mn-lt"/>
                <a:cs typeface="+mn-cs"/>
              </a:defRPr>
            </a:lvl1pPr>
          </a:lstStyle>
          <a:p>
            <a:pPr>
              <a:defRPr/>
            </a:pPr>
            <a:fld id="{D4EBE0A7-6A96-4FBF-91B3-0F70814A90DF}" type="datetimeFigureOut">
              <a:rPr lang="en-US"/>
              <a:pPr>
                <a:defRPr/>
              </a:pPr>
              <a:t>5/19/2016</a:t>
            </a:fld>
            <a:endParaRPr lang="en-US" dirty="0"/>
          </a:p>
        </p:txBody>
      </p:sp>
      <p:sp>
        <p:nvSpPr>
          <p:cNvPr id="5" name="Footer Placeholder 4"/>
          <p:cNvSpPr>
            <a:spLocks noGrp="1"/>
          </p:cNvSpPr>
          <p:nvPr>
            <p:ph type="ftr" sz="quarter" idx="3"/>
          </p:nvPr>
        </p:nvSpPr>
        <p:spPr>
          <a:xfrm>
            <a:off x="822325" y="6154738"/>
            <a:ext cx="4572000" cy="365125"/>
          </a:xfrm>
          <a:prstGeom prst="rect">
            <a:avLst/>
          </a:prstGeom>
        </p:spPr>
        <p:txBody>
          <a:bodyPr vert="horz" lIns="91440" tIns="45720" rIns="91440" bIns="45720" rtlCol="0" anchor="t"/>
          <a:lstStyle>
            <a:lvl1pPr algn="l" fontAlgn="auto">
              <a:spcBef>
                <a:spcPts val="0"/>
              </a:spcBef>
              <a:spcAft>
                <a:spcPts val="0"/>
              </a:spcAft>
              <a:defRPr sz="1100">
                <a:solidFill>
                  <a:schemeClr val="tx1">
                    <a:alpha val="60000"/>
                  </a:schemeClr>
                </a:solidFill>
                <a:effectLst/>
                <a:latin typeface="+mn-lt"/>
                <a:cs typeface="+mn-cs"/>
              </a:defRPr>
            </a:lvl1pPr>
          </a:lstStyle>
          <a:p>
            <a:pPr>
              <a:defRPr/>
            </a:pPr>
            <a:endParaRPr lang="en-US"/>
          </a:p>
        </p:txBody>
      </p:sp>
      <p:sp>
        <p:nvSpPr>
          <p:cNvPr id="6" name="Slide Number Placeholder 5"/>
          <p:cNvSpPr>
            <a:spLocks noGrp="1"/>
          </p:cNvSpPr>
          <p:nvPr>
            <p:ph type="sldNum" sz="quarter" idx="4"/>
          </p:nvPr>
        </p:nvSpPr>
        <p:spPr>
          <a:xfrm>
            <a:off x="822325" y="5842000"/>
            <a:ext cx="2133600" cy="304800"/>
          </a:xfrm>
          <a:prstGeom prst="rect">
            <a:avLst/>
          </a:prstGeom>
        </p:spPr>
        <p:txBody>
          <a:bodyPr vert="horz" lIns="91440" tIns="45720" rIns="91440" bIns="9144" rtlCol="0" anchor="b"/>
          <a:lstStyle>
            <a:lvl1pPr algn="l" fontAlgn="auto">
              <a:spcBef>
                <a:spcPts val="0"/>
              </a:spcBef>
              <a:spcAft>
                <a:spcPts val="0"/>
              </a:spcAft>
              <a:defRPr sz="1600">
                <a:solidFill>
                  <a:schemeClr val="tx1">
                    <a:alpha val="60000"/>
                  </a:schemeClr>
                </a:solidFill>
                <a:effectLst/>
                <a:latin typeface="+mn-lt"/>
                <a:cs typeface="+mn-cs"/>
              </a:defRPr>
            </a:lvl1pPr>
          </a:lstStyle>
          <a:p>
            <a:pPr>
              <a:defRPr/>
            </a:pPr>
            <a:fld id="{C4EF9E4D-CE3C-4F74-8026-1C098A98F5C7}"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6" r:id="rId5"/>
    <p:sldLayoutId id="2147483681" r:id="rId6"/>
    <p:sldLayoutId id="2147483680" r:id="rId7"/>
    <p:sldLayoutId id="2147483687" r:id="rId8"/>
    <p:sldLayoutId id="2147483688" r:id="rId9"/>
    <p:sldLayoutId id="2147483679" r:id="rId10"/>
    <p:sldLayoutId id="2147483678" r:id="rId11"/>
  </p:sldLayoutIdLst>
  <p:txStyles>
    <p:titleStyle>
      <a:lvl1pPr algn="l" rtl="0" eaLnBrk="0" fontAlgn="base" hangingPunct="0">
        <a:spcBef>
          <a:spcPct val="0"/>
        </a:spcBef>
        <a:spcAft>
          <a:spcPct val="0"/>
        </a:spcAft>
        <a:defRPr sz="4900" kern="1200">
          <a:solidFill>
            <a:schemeClr val="tx1"/>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sz="4900">
          <a:solidFill>
            <a:schemeClr val="tx1"/>
          </a:solidFill>
          <a:latin typeface="Palatino Linotype" pitchFamily="18" charset="0"/>
        </a:defRPr>
      </a:lvl2pPr>
      <a:lvl3pPr algn="l" rtl="0" eaLnBrk="0" fontAlgn="base" hangingPunct="0">
        <a:spcBef>
          <a:spcPct val="0"/>
        </a:spcBef>
        <a:spcAft>
          <a:spcPct val="0"/>
        </a:spcAft>
        <a:defRPr sz="4900">
          <a:solidFill>
            <a:schemeClr val="tx1"/>
          </a:solidFill>
          <a:latin typeface="Palatino Linotype" pitchFamily="18" charset="0"/>
        </a:defRPr>
      </a:lvl3pPr>
      <a:lvl4pPr algn="l" rtl="0" eaLnBrk="0" fontAlgn="base" hangingPunct="0">
        <a:spcBef>
          <a:spcPct val="0"/>
        </a:spcBef>
        <a:spcAft>
          <a:spcPct val="0"/>
        </a:spcAft>
        <a:defRPr sz="4900">
          <a:solidFill>
            <a:schemeClr val="tx1"/>
          </a:solidFill>
          <a:latin typeface="Palatino Linotype" pitchFamily="18" charset="0"/>
        </a:defRPr>
      </a:lvl4pPr>
      <a:lvl5pPr algn="l" rtl="0" eaLnBrk="0" fontAlgn="base" hangingPunct="0">
        <a:spcBef>
          <a:spcPct val="0"/>
        </a:spcBef>
        <a:spcAft>
          <a:spcPct val="0"/>
        </a:spcAft>
        <a:defRPr sz="4900">
          <a:solidFill>
            <a:schemeClr val="tx1"/>
          </a:solidFill>
          <a:latin typeface="Palatino Linotype"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55588" algn="l" rtl="0" eaLnBrk="0" fontAlgn="base" hangingPunct="0">
        <a:spcBef>
          <a:spcPct val="20000"/>
        </a:spcBef>
        <a:spcAft>
          <a:spcPct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39763" indent="-255588" algn="l" rtl="0" eaLnBrk="0" fontAlgn="base" hangingPunct="0">
        <a:spcBef>
          <a:spcPct val="20000"/>
        </a:spcBef>
        <a:spcAft>
          <a:spcPct val="0"/>
        </a:spcAft>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4888" indent="-255588" algn="l" rtl="0" eaLnBrk="0" fontAlgn="base" hangingPunct="0">
        <a:spcBef>
          <a:spcPct val="20000"/>
        </a:spcBef>
        <a:spcAft>
          <a:spcPct val="0"/>
        </a:spcAft>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5588" algn="l" rtl="0" eaLnBrk="0" fontAlgn="base" hangingPunct="0">
        <a:spcBef>
          <a:spcPct val="20000"/>
        </a:spcBef>
        <a:spcAft>
          <a:spcPct val="0"/>
        </a:spcAft>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4650" indent="-255588" algn="l" rtl="0" eaLnBrk="0" fontAlgn="base" hangingPunct="0">
        <a:spcBef>
          <a:spcPct val="20000"/>
        </a:spcBef>
        <a:spcAft>
          <a:spcPct val="0"/>
        </a:spcAft>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7875" y="1219200"/>
            <a:ext cx="7543800" cy="2152650"/>
          </a:xfrm>
        </p:spPr>
        <p:txBody>
          <a:bodyPr/>
          <a:lstStyle/>
          <a:p>
            <a:pPr eaLnBrk="1" fontAlgn="auto" hangingPunct="1">
              <a:spcAft>
                <a:spcPts val="0"/>
              </a:spcAft>
              <a:defRPr/>
            </a:pPr>
            <a:r>
              <a:rPr lang="en-US" sz="9600" dirty="0" smtClean="0">
                <a:latin typeface="Cracked"/>
                <a:cs typeface="Cracked"/>
              </a:rPr>
              <a:t>MARTYN PIG</a:t>
            </a:r>
            <a:endParaRPr lang="en-US" sz="9600" dirty="0">
              <a:latin typeface="Cracked"/>
              <a:cs typeface="Cracked"/>
            </a:endParaRPr>
          </a:p>
        </p:txBody>
      </p:sp>
      <p:sp>
        <p:nvSpPr>
          <p:cNvPr id="3" name="Subtitle 2"/>
          <p:cNvSpPr>
            <a:spLocks noGrp="1"/>
          </p:cNvSpPr>
          <p:nvPr>
            <p:ph type="subTitle" idx="1"/>
          </p:nvPr>
        </p:nvSpPr>
        <p:spPr>
          <a:xfrm>
            <a:off x="2133600" y="3375025"/>
            <a:ext cx="6172200" cy="685800"/>
          </a:xfrm>
        </p:spPr>
        <p:txBody>
          <a:bodyPr>
            <a:normAutofit fontScale="92500" lnSpcReduction="10000"/>
          </a:bodyPr>
          <a:lstStyle/>
          <a:p>
            <a:pPr eaLnBrk="1" fontAlgn="auto" hangingPunct="1">
              <a:spcAft>
                <a:spcPts val="0"/>
              </a:spcAft>
              <a:defRPr/>
            </a:pPr>
            <a:r>
              <a:rPr lang="en-US" dirty="0" smtClean="0"/>
              <a:t>GCSE English Literature </a:t>
            </a:r>
          </a:p>
          <a:p>
            <a:pPr eaLnBrk="1" fontAlgn="auto" hangingPunct="1">
              <a:spcAft>
                <a:spcPts val="0"/>
              </a:spcAft>
              <a:defRPr/>
            </a:pPr>
            <a:r>
              <a:rPr lang="en-US" dirty="0" smtClean="0"/>
              <a:t>Unit 1 Exploring Modern Texts</a:t>
            </a:r>
            <a:endParaRPr lang="en-US" dirty="0"/>
          </a:p>
        </p:txBody>
      </p:sp>
      <p:pic>
        <p:nvPicPr>
          <p:cNvPr id="14339" name="Picture 3" descr="martynpignew.jpg"/>
          <p:cNvPicPr>
            <a:picLocks noChangeAspect="1"/>
          </p:cNvPicPr>
          <p:nvPr/>
        </p:nvPicPr>
        <p:blipFill>
          <a:blip r:embed="rId2"/>
          <a:srcRect/>
          <a:stretch>
            <a:fillRect/>
          </a:stretch>
        </p:blipFill>
        <p:spPr bwMode="auto">
          <a:xfrm>
            <a:off x="5818188" y="1063625"/>
            <a:ext cx="2857500" cy="43561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804863"/>
          </a:xfrm>
        </p:spPr>
        <p:style>
          <a:lnRef idx="3">
            <a:schemeClr val="lt1"/>
          </a:lnRef>
          <a:fillRef idx="1">
            <a:schemeClr val="accent6"/>
          </a:fillRef>
          <a:effectRef idx="1">
            <a:schemeClr val="accent6"/>
          </a:effectRef>
          <a:fontRef idx="minor">
            <a:schemeClr val="lt1"/>
          </a:fontRef>
        </p:style>
        <p:txBody>
          <a:bodyPr/>
          <a:lstStyle/>
          <a:p>
            <a:pPr marL="274320" indent="-256032" eaLnBrk="1" fontAlgn="auto" hangingPunct="1">
              <a:spcAft>
                <a:spcPts val="0"/>
              </a:spcAft>
              <a:defRPr/>
            </a:pPr>
            <a:r>
              <a:rPr lang="en-US" dirty="0" smtClean="0"/>
              <a:t>Use these excerpts to fill in </a:t>
            </a:r>
            <a:r>
              <a:rPr lang="en-US" b="1" dirty="0" smtClean="0"/>
              <a:t>at least SIX </a:t>
            </a:r>
            <a:r>
              <a:rPr lang="en-US" dirty="0" smtClean="0"/>
              <a:t>ideas about </a:t>
            </a:r>
            <a:r>
              <a:rPr lang="en-US" b="1" dirty="0" smtClean="0"/>
              <a:t>WILLIAM </a:t>
            </a:r>
            <a:r>
              <a:rPr lang="en-US" dirty="0" smtClean="0"/>
              <a:t>on your grid.</a:t>
            </a:r>
            <a:endParaRPr lang="en-US" dirty="0"/>
          </a:p>
        </p:txBody>
      </p:sp>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dirty="0" smtClean="0">
                <a:latin typeface="Cracked"/>
                <a:cs typeface="Cracked"/>
              </a:rPr>
              <a:t>WEDNESDAY: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WILLIAM</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6" name="TextBox 5"/>
          <p:cNvSpPr txBox="1"/>
          <p:nvPr/>
        </p:nvSpPr>
        <p:spPr>
          <a:xfrm>
            <a:off x="4817898" y="1167852"/>
            <a:ext cx="4073243" cy="4247317"/>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dirty="0"/>
              <a:t>“Creamy-white shaving foam dripped all over the window, great globs of it sliding down the glass and piling up on the windowsill in little soapy mountains.  At first I thought it was some kind of half-</a:t>
            </a:r>
            <a:r>
              <a:rPr lang="en-US" dirty="0" err="1"/>
              <a:t>arsed</a:t>
            </a:r>
            <a:r>
              <a:rPr lang="en-US" dirty="0"/>
              <a:t> attempt at cleaning, but that didn’t make sense because Dad </a:t>
            </a:r>
            <a:r>
              <a:rPr lang="en-US" i="1" dirty="0"/>
              <a:t>never</a:t>
            </a:r>
            <a:r>
              <a:rPr lang="en-US" dirty="0"/>
              <a:t> did any cleaning … and then I got it.  It was supposed to be snow.  Christmas decorations.  </a:t>
            </a:r>
          </a:p>
          <a:p>
            <a:pPr fontAlgn="auto">
              <a:spcBef>
                <a:spcPts val="0"/>
              </a:spcBef>
              <a:spcAft>
                <a:spcPts val="0"/>
              </a:spcAft>
              <a:defRPr/>
            </a:pPr>
            <a:r>
              <a:rPr lang="en-US" dirty="0"/>
              <a:t>	‘Very nice, Dad,’ I said.  ‘Good idea.’</a:t>
            </a:r>
          </a:p>
          <a:p>
            <a:pPr fontAlgn="auto">
              <a:spcBef>
                <a:spcPts val="0"/>
              </a:spcBef>
              <a:spcAft>
                <a:spcPts val="0"/>
              </a:spcAft>
              <a:defRPr/>
            </a:pPr>
            <a:r>
              <a:rPr lang="en-US" dirty="0"/>
              <a:t>	‘Yeah, well…’ he said, losing interest.  ‘Best get that stuff put away before it rots.’” </a:t>
            </a:r>
            <a:r>
              <a:rPr lang="en-US" dirty="0" err="1"/>
              <a:t>Pg</a:t>
            </a:r>
            <a:r>
              <a:rPr lang="en-US" dirty="0"/>
              <a:t> 24</a:t>
            </a:r>
          </a:p>
        </p:txBody>
      </p:sp>
      <p:sp>
        <p:nvSpPr>
          <p:cNvPr id="10" name="TextBox 9"/>
          <p:cNvSpPr txBox="1"/>
          <p:nvPr/>
        </p:nvSpPr>
        <p:spPr>
          <a:xfrm>
            <a:off x="342380" y="1167851"/>
            <a:ext cx="4365079" cy="3960000"/>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defRPr/>
            </a:pPr>
            <a:r>
              <a:rPr lang="en-US" dirty="0"/>
              <a:t>“Halfway down the street I heard a shout – </a:t>
            </a:r>
            <a:r>
              <a:rPr lang="en-US" i="1" dirty="0"/>
              <a:t>‘</a:t>
            </a:r>
            <a:r>
              <a:rPr lang="en-US" i="1" dirty="0" err="1"/>
              <a:t>Mar’n</a:t>
            </a:r>
            <a:r>
              <a:rPr lang="en-US" i="1" dirty="0"/>
              <a:t>!’ </a:t>
            </a:r>
            <a:r>
              <a:rPr lang="en-US" dirty="0"/>
              <a:t>– and turned to see Dad leaning out of the bedroom window, bare chested, a cigarette dangling from his lip.</a:t>
            </a:r>
          </a:p>
          <a:p>
            <a:pPr fontAlgn="auto">
              <a:spcBef>
                <a:spcPts val="0"/>
              </a:spcBef>
              <a:spcAft>
                <a:spcPts val="0"/>
              </a:spcAft>
              <a:defRPr/>
            </a:pPr>
            <a:r>
              <a:rPr lang="en-US" dirty="0"/>
              <a:t>	‘Don’t forget the bloody </a:t>
            </a:r>
            <a:r>
              <a:rPr lang="en-US" dirty="0" err="1"/>
              <a:t>wasnames</a:t>
            </a:r>
            <a:r>
              <a:rPr lang="en-US" dirty="0"/>
              <a:t>,’ he yelled, making a yanking movement with both hands, tugging on two invisible ropes…</a:t>
            </a:r>
          </a:p>
          <a:p>
            <a:pPr fontAlgn="auto">
              <a:spcBef>
                <a:spcPts val="0"/>
              </a:spcBef>
              <a:spcAft>
                <a:spcPts val="0"/>
              </a:spcAft>
              <a:defRPr/>
            </a:pPr>
            <a:r>
              <a:rPr lang="en-US" dirty="0"/>
              <a:t>He took the cigarette from his mouth, gazed blankly into the distance for a moment, then blurted out, ‘Crackers! Get some bloody </a:t>
            </a:r>
            <a:r>
              <a:rPr lang="en-US" dirty="0" err="1"/>
              <a:t>Exmas</a:t>
            </a:r>
            <a:r>
              <a:rPr lang="en-US" dirty="0"/>
              <a:t> crackers.  Big ones, mind, not them tiny buggers.’” </a:t>
            </a:r>
            <a:r>
              <a:rPr lang="en-US" dirty="0" err="1"/>
              <a:t>Pg</a:t>
            </a:r>
            <a:r>
              <a:rPr lang="en-US" dirty="0"/>
              <a:t> 13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823913"/>
            <a:ext cx="7800975" cy="3482975"/>
          </a:xfrm>
        </p:spPr>
        <p:style>
          <a:lnRef idx="3">
            <a:schemeClr val="lt1"/>
          </a:lnRef>
          <a:fillRef idx="1">
            <a:schemeClr val="accent2"/>
          </a:fillRef>
          <a:effectRef idx="1">
            <a:schemeClr val="accent2"/>
          </a:effectRef>
          <a:fontRef idx="minor">
            <a:schemeClr val="lt1"/>
          </a:fontRef>
        </p:style>
        <p:txBody>
          <a:bodyPr/>
          <a:lstStyle/>
          <a:p>
            <a:pPr marL="274320" indent="-256032" eaLnBrk="1" fontAlgn="auto" hangingPunct="1">
              <a:spcAft>
                <a:spcPts val="0"/>
              </a:spcAft>
              <a:defRPr/>
            </a:pPr>
            <a:r>
              <a:rPr lang="en-US" dirty="0" smtClean="0"/>
              <a:t>Use </a:t>
            </a:r>
            <a:r>
              <a:rPr lang="en-US" b="1" dirty="0" smtClean="0"/>
              <a:t>PAGES 10 and 11</a:t>
            </a:r>
            <a:r>
              <a:rPr lang="en-US" dirty="0" smtClean="0"/>
              <a:t> to fill in </a:t>
            </a:r>
            <a:r>
              <a:rPr lang="en-US" b="1" dirty="0" smtClean="0"/>
              <a:t>at least TWO </a:t>
            </a:r>
            <a:r>
              <a:rPr lang="en-US" dirty="0" smtClean="0"/>
              <a:t>ideas about </a:t>
            </a:r>
            <a:r>
              <a:rPr lang="en-US" b="1" dirty="0" smtClean="0"/>
              <a:t>AUNTY JEAN </a:t>
            </a:r>
            <a:r>
              <a:rPr lang="en-US" dirty="0" smtClean="0"/>
              <a:t>on your grid.</a:t>
            </a:r>
            <a:endParaRPr lang="en-US" dirty="0"/>
          </a:p>
        </p:txBody>
      </p:sp>
      <p:sp>
        <p:nvSpPr>
          <p:cNvPr id="3" name="Title 2"/>
          <p:cNvSpPr>
            <a:spLocks noGrp="1"/>
          </p:cNvSpPr>
          <p:nvPr>
            <p:ph type="title"/>
          </p:nvPr>
        </p:nvSpPr>
        <p:spPr>
          <a:xfrm>
            <a:off x="1347342" y="5002662"/>
            <a:ext cx="7796658" cy="914400"/>
          </a:xfrm>
        </p:spPr>
        <p:txBody>
          <a:bodyPr/>
          <a:lstStyle/>
          <a:p>
            <a:pPr eaLnBrk="1" fontAlgn="auto" hangingPunct="1">
              <a:spcAft>
                <a:spcPts val="0"/>
              </a:spcAft>
              <a:defRPr/>
            </a:pPr>
            <a:r>
              <a:rPr lang="en-US" dirty="0" smtClean="0">
                <a:latin typeface="Cracked"/>
                <a:cs typeface="Cracked"/>
              </a:rPr>
              <a:t>WEDNESDAY: Character – </a:t>
            </a:r>
            <a:r>
              <a:rPr lang="en-US" sz="54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AUNTY JEAN </a:t>
            </a:r>
            <a:endParaRPr lang="en-US" sz="54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823913"/>
            <a:ext cx="7800975" cy="3482975"/>
          </a:xfrm>
        </p:spPr>
        <p:style>
          <a:lnRef idx="3">
            <a:schemeClr val="lt1"/>
          </a:lnRef>
          <a:fillRef idx="1">
            <a:schemeClr val="accent6"/>
          </a:fillRef>
          <a:effectRef idx="1">
            <a:schemeClr val="accent6"/>
          </a:effectRef>
          <a:fontRef idx="minor">
            <a:schemeClr val="lt1"/>
          </a:fontRef>
        </p:style>
        <p:txBody>
          <a:bodyPr/>
          <a:lstStyle/>
          <a:p>
            <a:pPr marL="274320" indent="-256032" eaLnBrk="1" fontAlgn="auto" hangingPunct="1">
              <a:spcAft>
                <a:spcPts val="0"/>
              </a:spcAft>
              <a:defRPr/>
            </a:pPr>
            <a:r>
              <a:rPr lang="en-US" dirty="0" smtClean="0"/>
              <a:t>Use </a:t>
            </a:r>
            <a:r>
              <a:rPr lang="en-US" b="1" dirty="0" smtClean="0"/>
              <a:t>PAGES 16 – 20 and 26 - 30</a:t>
            </a:r>
            <a:r>
              <a:rPr lang="en-US" dirty="0" smtClean="0"/>
              <a:t> to fill in </a:t>
            </a:r>
            <a:r>
              <a:rPr lang="en-US" b="1" dirty="0" smtClean="0"/>
              <a:t>at least FOUR </a:t>
            </a:r>
            <a:r>
              <a:rPr lang="en-US" dirty="0" smtClean="0"/>
              <a:t>ideas about </a:t>
            </a:r>
            <a:r>
              <a:rPr lang="en-US" b="1" dirty="0" smtClean="0"/>
              <a:t>ALEX </a:t>
            </a:r>
            <a:r>
              <a:rPr lang="en-US" dirty="0" smtClean="0"/>
              <a:t>on your grid.</a:t>
            </a:r>
            <a:endParaRPr lang="en-US" dirty="0"/>
          </a:p>
        </p:txBody>
      </p:sp>
      <p:sp>
        <p:nvSpPr>
          <p:cNvPr id="3" name="Title 2"/>
          <p:cNvSpPr>
            <a:spLocks noGrp="1"/>
          </p:cNvSpPr>
          <p:nvPr>
            <p:ph type="title"/>
          </p:nvPr>
        </p:nvSpPr>
        <p:spPr>
          <a:xfrm>
            <a:off x="1347342" y="5002662"/>
            <a:ext cx="7796658" cy="914400"/>
          </a:xfrm>
        </p:spPr>
        <p:txBody>
          <a:bodyPr/>
          <a:lstStyle/>
          <a:p>
            <a:pPr eaLnBrk="1" fontAlgn="auto" hangingPunct="1">
              <a:spcAft>
                <a:spcPts val="0"/>
              </a:spcAft>
              <a:defRPr/>
            </a:pPr>
            <a:r>
              <a:rPr lang="en-US" dirty="0" smtClean="0">
                <a:latin typeface="Cracked"/>
                <a:cs typeface="Cracked"/>
              </a:rPr>
              <a:t>WEDNESDAY: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ALEX</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2025" y="5459862"/>
            <a:ext cx="7796658" cy="914400"/>
          </a:xfrm>
        </p:spPr>
        <p:txBody>
          <a:bodyPr/>
          <a:lstStyle/>
          <a:p>
            <a:pPr eaLnBrk="1" fontAlgn="auto" hangingPunct="1">
              <a:spcAft>
                <a:spcPts val="0"/>
              </a:spcAft>
              <a:defRPr/>
            </a:pPr>
            <a:r>
              <a:rPr lang="en-US" sz="6000" b="1" dirty="0" smtClean="0">
                <a:ln w="18000">
                  <a:solidFill>
                    <a:srgbClr val="FFFFFF"/>
                  </a:solidFill>
                  <a:prstDash val="solid"/>
                  <a:miter lim="800000"/>
                </a:ln>
                <a:solidFill>
                  <a:schemeClr val="accent1"/>
                </a:solidFill>
                <a:effectLst>
                  <a:outerShdw blurRad="25500" dist="23000" dir="7020000" algn="tl">
                    <a:srgbClr val="000000">
                      <a:alpha val="50000"/>
                    </a:srgbClr>
                  </a:outerShdw>
                </a:effectLst>
                <a:latin typeface="Cracked"/>
                <a:cs typeface="Cracked"/>
              </a:rPr>
              <a:t>RELATIONSHIP MAP</a:t>
            </a:r>
            <a:endParaRPr lang="en-US" sz="6000" b="1" dirty="0">
              <a:ln w="18000">
                <a:solidFill>
                  <a:srgbClr val="FFFFFF"/>
                </a:solidFill>
                <a:prstDash val="solid"/>
                <a:miter lim="800000"/>
              </a:ln>
              <a:solidFill>
                <a:schemeClr val="accent1"/>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graphicFrame>
        <p:nvGraphicFramePr>
          <p:cNvPr id="5" name="Content Placeholder 4"/>
          <p:cNvGraphicFramePr>
            <a:graphicFrameLocks noGrp="1"/>
          </p:cNvGraphicFramePr>
          <p:nvPr>
            <p:ph idx="1"/>
          </p:nvPr>
        </p:nvGraphicFramePr>
        <p:xfrm>
          <a:off x="342381" y="317532"/>
          <a:ext cx="8478930" cy="4500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2025" y="5459862"/>
            <a:ext cx="7796658" cy="914400"/>
          </a:xfrm>
        </p:spPr>
        <p:txBody>
          <a:bodyPr/>
          <a:lstStyle/>
          <a:p>
            <a:pPr eaLnBrk="1" fontAlgn="auto" hangingPunct="1">
              <a:spcAft>
                <a:spcPts val="0"/>
              </a:spcAft>
              <a:defRPr/>
            </a:pPr>
            <a:r>
              <a:rPr lang="en-US" sz="6000" b="1" dirty="0" smtClean="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rPr>
              <a:t>COLLECTING CLUES</a:t>
            </a:r>
            <a:endParaRPr lang="en-US" sz="6000" b="1" dirty="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sp>
        <p:nvSpPr>
          <p:cNvPr id="2" name="Content Placeholder 1"/>
          <p:cNvSpPr>
            <a:spLocks noGrp="1"/>
          </p:cNvSpPr>
          <p:nvPr>
            <p:ph idx="1"/>
          </p:nvPr>
        </p:nvSpPr>
        <p:spPr>
          <a:xfrm>
            <a:off x="3478213" y="685800"/>
            <a:ext cx="4751387" cy="3657600"/>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r>
              <a:rPr lang="en-US" dirty="0" smtClean="0"/>
              <a:t>As we go over each section, collect the </a:t>
            </a:r>
            <a:r>
              <a:rPr lang="en-US" b="1" dirty="0" smtClean="0"/>
              <a:t>clues</a:t>
            </a:r>
            <a:r>
              <a:rPr lang="en-US" dirty="0" smtClean="0"/>
              <a:t> Kevin Brooks gives us about </a:t>
            </a:r>
            <a:r>
              <a:rPr lang="en-US" b="1" dirty="0" smtClean="0"/>
              <a:t>Alex’s REAL personality!</a:t>
            </a:r>
            <a:endParaRPr lang="en-US" dirty="0"/>
          </a:p>
        </p:txBody>
      </p:sp>
      <p:pic>
        <p:nvPicPr>
          <p:cNvPr id="4" name="Picture 3" descr="magnifying-glass.jpg"/>
          <p:cNvPicPr>
            <a:picLocks noChangeAspect="1"/>
          </p:cNvPicPr>
          <p:nvPr/>
        </p:nvPicPr>
        <p:blipFill>
          <a:blip r:embed="rId3">
            <a:duotone>
              <a:prstClr val="black"/>
              <a:schemeClr val="accent5">
                <a:tint val="45000"/>
                <a:satMod val="400000"/>
              </a:schemeClr>
            </a:duotone>
            <a:extLst/>
          </a:blip>
          <a:stretch>
            <a:fillRect/>
          </a:stretch>
        </p:blipFill>
        <p:spPr>
          <a:xfrm>
            <a:off x="697035" y="685801"/>
            <a:ext cx="2540000" cy="31242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2025" y="5459862"/>
            <a:ext cx="7796658" cy="914400"/>
          </a:xfrm>
        </p:spPr>
        <p:txBody>
          <a:bodyPr/>
          <a:lstStyle/>
          <a:p>
            <a:pPr eaLnBrk="1" fontAlgn="auto" hangingPunct="1">
              <a:spcAft>
                <a:spcPts val="0"/>
              </a:spcAft>
              <a:defRPr/>
            </a:pPr>
            <a:r>
              <a:rPr lang="en-US" sz="6000" b="1" dirty="0" smtClean="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rPr>
              <a:t>THEMES</a:t>
            </a:r>
            <a:endParaRPr lang="en-US" sz="6000" b="1" dirty="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graphicFrame>
        <p:nvGraphicFramePr>
          <p:cNvPr id="6" name="Content Placeholder 5"/>
          <p:cNvGraphicFramePr>
            <a:graphicFrameLocks noGrp="1"/>
          </p:cNvGraphicFramePr>
          <p:nvPr>
            <p:ph idx="1"/>
          </p:nvPr>
        </p:nvGraphicFramePr>
        <p:xfrm>
          <a:off x="538163" y="685800"/>
          <a:ext cx="7691211" cy="4023360"/>
        </p:xfrm>
        <a:graphic>
          <a:graphicData uri="http://schemas.openxmlformats.org/drawingml/2006/table">
            <a:tbl>
              <a:tblPr firstRow="1" bandRow="1">
                <a:tableStyleId>{22838BEF-8BB2-4498-84A7-C5851F593DF1}</a:tableStyleId>
              </a:tblPr>
              <a:tblGrid>
                <a:gridCol w="2563737"/>
                <a:gridCol w="2563737"/>
                <a:gridCol w="2563737"/>
              </a:tblGrid>
              <a:tr h="370840">
                <a:tc>
                  <a:txBody>
                    <a:bodyPr/>
                    <a:lstStyle/>
                    <a:p>
                      <a:r>
                        <a:rPr lang="en-US" sz="3600" b="0" dirty="0" smtClean="0"/>
                        <a:t>Death</a:t>
                      </a:r>
                      <a:endParaRPr lang="en-US" sz="3600" b="0" dirty="0"/>
                    </a:p>
                  </a:txBody>
                  <a:tcPr/>
                </a:tc>
                <a:tc>
                  <a:txBody>
                    <a:bodyPr/>
                    <a:lstStyle/>
                    <a:p>
                      <a:r>
                        <a:rPr lang="en-US" sz="3600" b="0" dirty="0" smtClean="0"/>
                        <a:t>Family</a:t>
                      </a:r>
                      <a:endParaRPr lang="en-US" sz="3600" b="0" dirty="0"/>
                    </a:p>
                  </a:txBody>
                  <a:tcPr/>
                </a:tc>
                <a:tc>
                  <a:txBody>
                    <a:bodyPr/>
                    <a:lstStyle/>
                    <a:p>
                      <a:r>
                        <a:rPr lang="en-US" sz="3600" b="0" dirty="0" smtClean="0"/>
                        <a:t>Isolation and Loneliness</a:t>
                      </a:r>
                    </a:p>
                    <a:p>
                      <a:endParaRPr lang="en-US" sz="3600" b="0" dirty="0"/>
                    </a:p>
                  </a:txBody>
                  <a:tcPr/>
                </a:tc>
              </a:tr>
              <a:tr h="370840">
                <a:tc>
                  <a:txBody>
                    <a:bodyPr/>
                    <a:lstStyle/>
                    <a:p>
                      <a:r>
                        <a:rPr lang="en-US" sz="3600" dirty="0" smtClean="0"/>
                        <a:t>Morality</a:t>
                      </a:r>
                      <a:r>
                        <a:rPr lang="en-US" sz="3600" baseline="0" dirty="0" smtClean="0"/>
                        <a:t> and Justice</a:t>
                      </a:r>
                      <a:endParaRPr lang="en-US" sz="3600" dirty="0"/>
                    </a:p>
                  </a:txBody>
                  <a:tcPr/>
                </a:tc>
                <a:tc>
                  <a:txBody>
                    <a:bodyPr/>
                    <a:lstStyle/>
                    <a:p>
                      <a:r>
                        <a:rPr lang="en-US" sz="3600" dirty="0" smtClean="0"/>
                        <a:t>Reality v Fantasy</a:t>
                      </a:r>
                    </a:p>
                    <a:p>
                      <a:endParaRPr lang="en-US" sz="3600" dirty="0"/>
                    </a:p>
                  </a:txBody>
                  <a:tcPr/>
                </a:tc>
                <a:tc>
                  <a:txBody>
                    <a:bodyPr/>
                    <a:lstStyle/>
                    <a:p>
                      <a:r>
                        <a:rPr lang="en-US" sz="3600" dirty="0" smtClean="0"/>
                        <a:t>Addiction</a:t>
                      </a:r>
                      <a:endParaRPr lang="en-US" sz="36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2025" y="5459862"/>
            <a:ext cx="7796658" cy="914400"/>
          </a:xfrm>
        </p:spPr>
        <p:txBody>
          <a:bodyPr/>
          <a:lstStyle/>
          <a:p>
            <a:pPr eaLnBrk="1" fontAlgn="auto" hangingPunct="1">
              <a:spcAft>
                <a:spcPts val="0"/>
              </a:spcAft>
              <a:defRPr/>
            </a:pPr>
            <a:r>
              <a:rPr lang="en-US" sz="6000" b="1" dirty="0" smtClean="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rPr>
              <a:t>THEMES</a:t>
            </a:r>
            <a:endParaRPr lang="en-US" sz="6000" b="1" dirty="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graphicFrame>
        <p:nvGraphicFramePr>
          <p:cNvPr id="4" name="Content Placeholder 3"/>
          <p:cNvGraphicFramePr>
            <a:graphicFrameLocks noGrp="1"/>
          </p:cNvGraphicFramePr>
          <p:nvPr>
            <p:ph idx="1"/>
          </p:nvPr>
        </p:nvGraphicFramePr>
        <p:xfrm>
          <a:off x="421797" y="313046"/>
          <a:ext cx="8358100" cy="4689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804863"/>
          </a:xfrm>
        </p:spPr>
        <p:style>
          <a:lnRef idx="3">
            <a:schemeClr val="lt1"/>
          </a:lnRef>
          <a:fillRef idx="1">
            <a:schemeClr val="accent2"/>
          </a:fillRef>
          <a:effectRef idx="1">
            <a:schemeClr val="accent2"/>
          </a:effectRef>
          <a:fontRef idx="minor">
            <a:schemeClr val="lt1"/>
          </a:fontRef>
        </p:style>
        <p:txBody>
          <a:bodyPr/>
          <a:lstStyle/>
          <a:p>
            <a:pPr marL="274320" indent="-256032" eaLnBrk="1" fontAlgn="auto" hangingPunct="1">
              <a:spcAft>
                <a:spcPts val="0"/>
              </a:spcAft>
              <a:defRPr/>
            </a:pPr>
            <a:r>
              <a:rPr lang="en-US" b="1" dirty="0" smtClean="0"/>
              <a:t>SCAN</a:t>
            </a:r>
            <a:r>
              <a:rPr lang="en-US" dirty="0" smtClean="0"/>
              <a:t> over these pages to add some ideas to your THEME MIND MAP for </a:t>
            </a:r>
            <a:r>
              <a:rPr lang="en-US" b="1" dirty="0" smtClean="0"/>
              <a:t>WEDNESDAY.</a:t>
            </a:r>
            <a:endParaRPr lang="en-US" b="1" dirty="0"/>
          </a:p>
        </p:txBody>
      </p:sp>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THEMES</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4" name="TextBox 3"/>
          <p:cNvSpPr txBox="1"/>
          <p:nvPr/>
        </p:nvSpPr>
        <p:spPr>
          <a:xfrm>
            <a:off x="759268" y="1394379"/>
            <a:ext cx="7561771" cy="3416320"/>
          </a:xfrm>
          <a:prstGeom prst="rect">
            <a:avLst/>
          </a:prstGeom>
        </p:spPr>
        <p:style>
          <a:lnRef idx="1">
            <a:schemeClr val="accent4"/>
          </a:lnRef>
          <a:fillRef idx="3">
            <a:schemeClr val="accent4"/>
          </a:fillRef>
          <a:effectRef idx="2">
            <a:schemeClr val="accent4"/>
          </a:effectRef>
          <a:fontRef idx="minor">
            <a:schemeClr val="lt1"/>
          </a:fontRef>
        </p:style>
        <p:txBody>
          <a:bodyPr>
            <a:spAutoFit/>
          </a:bodyPr>
          <a:lstStyle/>
          <a:p>
            <a:pPr fontAlgn="auto">
              <a:spcBef>
                <a:spcPts val="0"/>
              </a:spcBef>
              <a:spcAft>
                <a:spcPts val="0"/>
              </a:spcAft>
              <a:defRPr/>
            </a:pPr>
            <a:r>
              <a:rPr lang="en-US" dirty="0"/>
              <a:t>Page 10 – Aunty Jean’s relationship with William and </a:t>
            </a:r>
            <a:r>
              <a:rPr lang="en-US" dirty="0" err="1"/>
              <a:t>Martyn</a:t>
            </a:r>
            <a:r>
              <a:rPr lang="en-US" dirty="0"/>
              <a:t>.</a:t>
            </a:r>
          </a:p>
          <a:p>
            <a:pPr fontAlgn="auto">
              <a:spcBef>
                <a:spcPts val="0"/>
              </a:spcBef>
              <a:spcAft>
                <a:spcPts val="0"/>
              </a:spcAft>
              <a:defRPr/>
            </a:pPr>
            <a:r>
              <a:rPr lang="en-US" dirty="0"/>
              <a:t>Page 11 – the custody battle between Aunty Jean and William.</a:t>
            </a:r>
          </a:p>
          <a:p>
            <a:pPr fontAlgn="auto">
              <a:spcBef>
                <a:spcPts val="0"/>
              </a:spcBef>
              <a:spcAft>
                <a:spcPts val="0"/>
              </a:spcAft>
              <a:defRPr/>
            </a:pPr>
            <a:r>
              <a:rPr lang="en-US" dirty="0"/>
              <a:t>Page 12 – Christmas at the Pig household.</a:t>
            </a:r>
          </a:p>
          <a:p>
            <a:pPr fontAlgn="auto">
              <a:spcBef>
                <a:spcPts val="0"/>
              </a:spcBef>
              <a:spcAft>
                <a:spcPts val="0"/>
              </a:spcAft>
              <a:defRPr/>
            </a:pPr>
            <a:r>
              <a:rPr lang="en-US" dirty="0"/>
              <a:t>Pages 14 -16 – </a:t>
            </a:r>
            <a:r>
              <a:rPr lang="en-US" dirty="0" err="1"/>
              <a:t>Martyn</a:t>
            </a:r>
            <a:r>
              <a:rPr lang="en-US" dirty="0"/>
              <a:t> can’t cope with the high street.</a:t>
            </a:r>
          </a:p>
          <a:p>
            <a:pPr fontAlgn="auto">
              <a:spcBef>
                <a:spcPts val="0"/>
              </a:spcBef>
              <a:spcAft>
                <a:spcPts val="0"/>
              </a:spcAft>
              <a:defRPr/>
            </a:pPr>
            <a:r>
              <a:rPr lang="en-US" dirty="0"/>
              <a:t>Pages 19 and 20 – The contrast between Alex’s relationship with her mum and </a:t>
            </a:r>
            <a:r>
              <a:rPr lang="en-US" dirty="0" err="1"/>
              <a:t>Martyn’s</a:t>
            </a:r>
            <a:r>
              <a:rPr lang="en-US" dirty="0"/>
              <a:t> with his dad.</a:t>
            </a:r>
          </a:p>
          <a:p>
            <a:pPr fontAlgn="auto">
              <a:spcBef>
                <a:spcPts val="0"/>
              </a:spcBef>
              <a:spcAft>
                <a:spcPts val="0"/>
              </a:spcAft>
              <a:defRPr/>
            </a:pPr>
            <a:r>
              <a:rPr lang="en-US" dirty="0"/>
              <a:t>Pages 30 – 33 </a:t>
            </a:r>
            <a:r>
              <a:rPr lang="en-US" dirty="0" err="1"/>
              <a:t>Martyn</a:t>
            </a:r>
            <a:r>
              <a:rPr lang="en-US" dirty="0"/>
              <a:t> discusses his dad’s alcoholism.</a:t>
            </a:r>
          </a:p>
          <a:p>
            <a:pPr fontAlgn="auto">
              <a:spcBef>
                <a:spcPts val="0"/>
              </a:spcBef>
              <a:spcAft>
                <a:spcPts val="0"/>
              </a:spcAft>
              <a:defRPr/>
            </a:pPr>
            <a:r>
              <a:rPr lang="en-US" dirty="0"/>
              <a:t>Page 36 – Was it fate?</a:t>
            </a:r>
          </a:p>
          <a:p>
            <a:pPr fontAlgn="auto">
              <a:spcBef>
                <a:spcPts val="0"/>
              </a:spcBef>
              <a:spcAft>
                <a:spcPts val="0"/>
              </a:spcAft>
              <a:defRPr/>
            </a:pPr>
            <a:r>
              <a:rPr lang="en-US" dirty="0"/>
              <a:t>Page 37 – The reality of death.</a:t>
            </a:r>
          </a:p>
          <a:p>
            <a:pPr fontAlgn="auto">
              <a:spcBef>
                <a:spcPts val="0"/>
              </a:spcBef>
              <a:spcAft>
                <a:spcPts val="0"/>
              </a:spcAft>
              <a:defRPr/>
            </a:pPr>
            <a:r>
              <a:rPr lang="en-US" dirty="0"/>
              <a:t>Page 38 – Why didn’t </a:t>
            </a:r>
            <a:r>
              <a:rPr lang="en-US" dirty="0" err="1"/>
              <a:t>Martyn</a:t>
            </a:r>
            <a:r>
              <a:rPr lang="en-US" dirty="0"/>
              <a:t> do anything?</a:t>
            </a:r>
          </a:p>
          <a:p>
            <a:pPr fontAlgn="auto">
              <a:spcBef>
                <a:spcPts val="0"/>
              </a:spcBef>
              <a:spcAft>
                <a:spcPts val="0"/>
              </a:spcAft>
              <a:defRPr/>
            </a:pPr>
            <a:r>
              <a:rPr lang="en-US" dirty="0"/>
              <a:t>Page 41 – Alex makes everything alright…for a moment.</a:t>
            </a:r>
          </a:p>
          <a:p>
            <a:pPr fontAlgn="auto">
              <a:spcBef>
                <a:spcPts val="0"/>
              </a:spcBef>
              <a:spcAft>
                <a:spcPts val="0"/>
              </a:spcAft>
              <a:defRPr/>
            </a:pPr>
            <a:r>
              <a:rPr lang="en-US" dirty="0"/>
              <a:t>Pages 44 and 45 – Reality sets 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2025" y="5459862"/>
            <a:ext cx="7796658" cy="914400"/>
          </a:xfrm>
        </p:spPr>
        <p:txBody>
          <a:bodyPr/>
          <a:lstStyle/>
          <a:p>
            <a:pPr eaLnBrk="1" fontAlgn="auto" hangingPunct="1">
              <a:spcAft>
                <a:spcPts val="0"/>
              </a:spcAft>
              <a:defRPr/>
            </a:pPr>
            <a:r>
              <a:rPr lang="en-US" sz="6000" b="1" dirty="0" smtClean="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rPr>
              <a:t>LANGUAGE and STYLE</a:t>
            </a:r>
            <a:endParaRPr lang="en-US" sz="6000" b="1" dirty="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1454312440"/>
              </p:ext>
            </p:extLst>
          </p:nvPr>
        </p:nvGraphicFramePr>
        <p:xfrm>
          <a:off x="538163" y="269875"/>
          <a:ext cx="7691211" cy="4541520"/>
        </p:xfrm>
        <a:graphic>
          <a:graphicData uri="http://schemas.openxmlformats.org/drawingml/2006/table">
            <a:tbl>
              <a:tblPr firstRow="1" bandRow="1">
                <a:tableStyleId>{22838BEF-8BB2-4498-84A7-C5851F593DF1}</a:tableStyleId>
              </a:tblPr>
              <a:tblGrid>
                <a:gridCol w="2563737"/>
                <a:gridCol w="2563737"/>
                <a:gridCol w="2563737"/>
              </a:tblGrid>
              <a:tr h="370840">
                <a:tc>
                  <a:txBody>
                    <a:bodyPr/>
                    <a:lstStyle/>
                    <a:p>
                      <a:r>
                        <a:rPr lang="en-US" sz="2800" b="0" dirty="0" smtClean="0"/>
                        <a:t>Narrative Voice</a:t>
                      </a:r>
                      <a:endParaRPr lang="en-US" sz="2800" b="0" dirty="0"/>
                    </a:p>
                  </a:txBody>
                  <a:tcPr/>
                </a:tc>
                <a:tc>
                  <a:txBody>
                    <a:bodyPr/>
                    <a:lstStyle/>
                    <a:p>
                      <a:r>
                        <a:rPr lang="en-US" sz="2800" b="0" dirty="0" smtClean="0"/>
                        <a:t>Cinematic description- auditory appeal</a:t>
                      </a:r>
                      <a:endParaRPr lang="en-US" sz="2800" b="0" dirty="0"/>
                    </a:p>
                  </a:txBody>
                  <a:tcPr/>
                </a:tc>
                <a:tc>
                  <a:txBody>
                    <a:bodyPr/>
                    <a:lstStyle/>
                    <a:p>
                      <a:r>
                        <a:rPr lang="en-US" sz="2800" b="0" dirty="0" smtClean="0"/>
                        <a:t>Dialogue</a:t>
                      </a:r>
                    </a:p>
                    <a:p>
                      <a:endParaRPr lang="en-US" sz="2800" b="0" dirty="0"/>
                    </a:p>
                  </a:txBody>
                  <a:tcPr/>
                </a:tc>
              </a:tr>
              <a:tr h="370840">
                <a:tc>
                  <a:txBody>
                    <a:bodyPr/>
                    <a:lstStyle/>
                    <a:p>
                      <a:r>
                        <a:rPr lang="en-US" sz="2800" dirty="0" smtClean="0"/>
                        <a:t>One</a:t>
                      </a:r>
                      <a:r>
                        <a:rPr lang="en-US" sz="2800" baseline="0" dirty="0" smtClean="0"/>
                        <a:t> line paragraphs</a:t>
                      </a:r>
                      <a:r>
                        <a:rPr lang="en-US" sz="2800" baseline="0" dirty="0" smtClean="0"/>
                        <a:t>/ very </a:t>
                      </a:r>
                      <a:r>
                        <a:rPr lang="en-US" sz="2800" baseline="0" dirty="0" smtClean="0"/>
                        <a:t>short sentences</a:t>
                      </a:r>
                      <a:endParaRPr lang="en-US" sz="2800" dirty="0"/>
                    </a:p>
                  </a:txBody>
                  <a:tcPr/>
                </a:tc>
                <a:tc>
                  <a:txBody>
                    <a:bodyPr/>
                    <a:lstStyle/>
                    <a:p>
                      <a:r>
                        <a:rPr lang="en-US" sz="2800" dirty="0" smtClean="0"/>
                        <a:t>Figurative</a:t>
                      </a:r>
                      <a:r>
                        <a:rPr lang="en-US" sz="2800" baseline="0" dirty="0" smtClean="0"/>
                        <a:t> language </a:t>
                      </a:r>
                      <a:endParaRPr lang="en-US" sz="2800" dirty="0" smtClean="0"/>
                    </a:p>
                    <a:p>
                      <a:endParaRPr lang="en-US" sz="2800" dirty="0"/>
                    </a:p>
                  </a:txBody>
                  <a:tcPr/>
                </a:tc>
                <a:tc>
                  <a:txBody>
                    <a:bodyPr/>
                    <a:lstStyle/>
                    <a:p>
                      <a:r>
                        <a:rPr lang="en-US" sz="2800" dirty="0" smtClean="0"/>
                        <a:t>Light/Dark</a:t>
                      </a:r>
                      <a:endParaRPr lang="en-US" sz="2800" dirty="0"/>
                    </a:p>
                  </a:txBody>
                  <a:tcPr/>
                </a:tc>
              </a:tr>
              <a:tr h="370840">
                <a:tc>
                  <a:txBody>
                    <a:bodyPr/>
                    <a:lstStyle/>
                    <a:p>
                      <a:r>
                        <a:rPr lang="en-US" sz="2800" dirty="0" smtClean="0"/>
                        <a:t>Animal imagery</a:t>
                      </a:r>
                      <a:endParaRPr lang="en-US" sz="2800" dirty="0"/>
                    </a:p>
                  </a:txBody>
                  <a:tcPr/>
                </a:tc>
                <a:tc>
                  <a:txBody>
                    <a:bodyPr/>
                    <a:lstStyle/>
                    <a:p>
                      <a:r>
                        <a:rPr lang="en-US" sz="2800" dirty="0" smtClean="0"/>
                        <a:t>Links</a:t>
                      </a:r>
                      <a:r>
                        <a:rPr lang="en-US" sz="2800" baseline="0" dirty="0" smtClean="0"/>
                        <a:t> to the crime genre</a:t>
                      </a:r>
                      <a:endParaRPr lang="en-US" sz="2800" dirty="0"/>
                    </a:p>
                  </a:txBody>
                  <a:tcPr/>
                </a:tc>
                <a:tc>
                  <a:txBody>
                    <a:bodyPr/>
                    <a:lstStyle/>
                    <a:p>
                      <a:r>
                        <a:rPr lang="en-US" sz="2800" dirty="0" smtClean="0"/>
                        <a:t>Irony/Dark</a:t>
                      </a:r>
                      <a:r>
                        <a:rPr lang="en-US" sz="2800" baseline="0" dirty="0" smtClean="0"/>
                        <a:t> </a:t>
                      </a:r>
                      <a:r>
                        <a:rPr lang="en-US" sz="2800" baseline="0" dirty="0" err="1" smtClean="0"/>
                        <a:t>humour</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82601"/>
            <a:ext cx="1140205" cy="1404733"/>
          </a:xfrm>
          <a:prstGeom prst="rect">
            <a:avLst/>
          </a:prstGeom>
        </p:spPr>
      </p:pic>
      <p:sp>
        <p:nvSpPr>
          <p:cNvPr id="4" name="TextBox 3"/>
          <p:cNvSpPr txBox="1"/>
          <p:nvPr/>
        </p:nvSpPr>
        <p:spPr>
          <a:xfrm>
            <a:off x="1441450" y="415925"/>
            <a:ext cx="7102475" cy="64611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en-US" dirty="0"/>
              <a:t>Find examples of the following techniques and add them to your own grid:</a:t>
            </a:r>
          </a:p>
        </p:txBody>
      </p:sp>
      <p:graphicFrame>
        <p:nvGraphicFramePr>
          <p:cNvPr id="5" name="Table 4"/>
          <p:cNvGraphicFramePr>
            <a:graphicFrameLocks noGrp="1"/>
          </p:cNvGraphicFramePr>
          <p:nvPr/>
        </p:nvGraphicFramePr>
        <p:xfrm>
          <a:off x="342900" y="1568450"/>
          <a:ext cx="8501440" cy="4599912"/>
        </p:xfrm>
        <a:graphic>
          <a:graphicData uri="http://schemas.openxmlformats.org/drawingml/2006/table">
            <a:tbl>
              <a:tblPr firstRow="1" bandRow="1">
                <a:tableStyleId>{5C22544A-7EE6-4342-B048-85BDC9FD1C3A}</a:tableStyleId>
              </a:tblPr>
              <a:tblGrid>
                <a:gridCol w="2125360"/>
                <a:gridCol w="718805"/>
                <a:gridCol w="1154546"/>
                <a:gridCol w="4502729"/>
              </a:tblGrid>
              <a:tr h="485112">
                <a:tc>
                  <a:txBody>
                    <a:bodyPr/>
                    <a:lstStyle/>
                    <a:p>
                      <a:r>
                        <a:rPr lang="en-US" dirty="0" smtClean="0"/>
                        <a:t>Technique</a:t>
                      </a:r>
                      <a:endParaRPr lang="en-US" dirty="0"/>
                    </a:p>
                  </a:txBody>
                  <a:tcPr/>
                </a:tc>
                <a:tc>
                  <a:txBody>
                    <a:bodyPr/>
                    <a:lstStyle/>
                    <a:p>
                      <a:r>
                        <a:rPr lang="en-US" dirty="0" smtClean="0"/>
                        <a:t>Page</a:t>
                      </a:r>
                      <a:endParaRPr lang="en-US" dirty="0"/>
                    </a:p>
                  </a:txBody>
                  <a:tcPr/>
                </a:tc>
                <a:tc>
                  <a:txBody>
                    <a:bodyPr/>
                    <a:lstStyle/>
                    <a:p>
                      <a:r>
                        <a:rPr lang="en-US" dirty="0" smtClean="0"/>
                        <a:t>Example</a:t>
                      </a:r>
                      <a:endParaRPr lang="en-US" dirty="0"/>
                    </a:p>
                  </a:txBody>
                  <a:tcPr/>
                </a:tc>
                <a:tc>
                  <a:txBody>
                    <a:bodyPr/>
                    <a:lstStyle/>
                    <a:p>
                      <a:r>
                        <a:rPr lang="en-US" dirty="0" smtClean="0"/>
                        <a:t>Explanation</a:t>
                      </a:r>
                      <a:endParaRPr lang="en-US" dirty="0"/>
                    </a:p>
                  </a:txBody>
                  <a:tcPr/>
                </a:tc>
              </a:tr>
              <a:tr h="485112">
                <a:tc>
                  <a:txBody>
                    <a:bodyPr/>
                    <a:lstStyle/>
                    <a:p>
                      <a:r>
                        <a:rPr lang="en-US" sz="1600" dirty="0" smtClean="0"/>
                        <a:t>Narrative voice</a:t>
                      </a:r>
                      <a:endParaRPr lang="en-US" sz="1600" dirty="0"/>
                    </a:p>
                  </a:txBody>
                  <a:tcPr/>
                </a:tc>
                <a:tc>
                  <a:txBody>
                    <a:bodyPr/>
                    <a:lstStyle/>
                    <a:p>
                      <a:r>
                        <a:rPr lang="en-US" sz="1600" dirty="0" smtClean="0"/>
                        <a:t>7</a:t>
                      </a:r>
                      <a:endParaRPr lang="en-US" sz="1600" dirty="0"/>
                    </a:p>
                  </a:txBody>
                  <a:tcPr/>
                </a:tc>
                <a:tc>
                  <a:txBody>
                    <a:bodyPr/>
                    <a:lstStyle/>
                    <a:p>
                      <a:endParaRPr lang="en-US" sz="1600" dirty="0"/>
                    </a:p>
                  </a:txBody>
                  <a:tcPr/>
                </a:tc>
                <a:tc>
                  <a:txBody>
                    <a:bodyPr/>
                    <a:lstStyle/>
                    <a:p>
                      <a:r>
                        <a:rPr lang="en-US" sz="1600" dirty="0" err="1" smtClean="0"/>
                        <a:t>Martyn</a:t>
                      </a:r>
                      <a:r>
                        <a:rPr lang="en-US" sz="1600" dirty="0" smtClean="0"/>
                        <a:t> speaks directly to the reader in an informal,</a:t>
                      </a:r>
                      <a:r>
                        <a:rPr lang="en-US" sz="1600" baseline="0" dirty="0" smtClean="0"/>
                        <a:t> colloquial manner.  This allows us to identify with him and makes him more realistic.</a:t>
                      </a:r>
                      <a:endParaRPr lang="en-US" sz="1600" dirty="0"/>
                    </a:p>
                  </a:txBody>
                  <a:tcPr/>
                </a:tc>
              </a:tr>
              <a:tr h="485112">
                <a:tc>
                  <a:txBody>
                    <a:bodyPr/>
                    <a:lstStyle/>
                    <a:p>
                      <a:r>
                        <a:rPr lang="en-US" sz="1600" dirty="0" smtClean="0"/>
                        <a:t>Narrative voice -Unreliable narrator</a:t>
                      </a:r>
                      <a:endParaRPr lang="en-US" sz="1600" dirty="0"/>
                    </a:p>
                  </a:txBody>
                  <a:tcPr/>
                </a:tc>
                <a:tc>
                  <a:txBody>
                    <a:bodyPr/>
                    <a:lstStyle/>
                    <a:p>
                      <a:r>
                        <a:rPr lang="en-US" sz="1600" dirty="0" smtClean="0"/>
                        <a:t>26</a:t>
                      </a:r>
                      <a:endParaRPr lang="en-US" sz="1600" dirty="0"/>
                    </a:p>
                  </a:txBody>
                  <a:tcPr/>
                </a:tc>
                <a:tc>
                  <a:txBody>
                    <a:bodyPr/>
                    <a:lstStyle/>
                    <a:p>
                      <a:endParaRPr lang="en-US" sz="1600"/>
                    </a:p>
                  </a:txBody>
                  <a:tcPr/>
                </a:tc>
                <a:tc>
                  <a:txBody>
                    <a:bodyPr/>
                    <a:lstStyle/>
                    <a:p>
                      <a:r>
                        <a:rPr lang="en-US" sz="1600" dirty="0" smtClean="0"/>
                        <a:t>It is important that we only</a:t>
                      </a:r>
                      <a:r>
                        <a:rPr lang="en-US" sz="1600" baseline="0" dirty="0" smtClean="0"/>
                        <a:t> get </a:t>
                      </a:r>
                      <a:r>
                        <a:rPr lang="en-US" sz="1600" baseline="0" dirty="0" err="1" smtClean="0"/>
                        <a:t>Martyn’s</a:t>
                      </a:r>
                      <a:r>
                        <a:rPr lang="en-US" sz="1600" baseline="0" dirty="0" smtClean="0"/>
                        <a:t> view of Alex so we don’t pre-empt the twist.</a:t>
                      </a:r>
                      <a:endParaRPr lang="en-US" sz="1600" dirty="0"/>
                    </a:p>
                  </a:txBody>
                  <a:tcPr/>
                </a:tc>
              </a:tr>
              <a:tr h="485112">
                <a:tc>
                  <a:txBody>
                    <a:bodyPr/>
                    <a:lstStyle/>
                    <a:p>
                      <a:r>
                        <a:rPr lang="en-US" sz="1600" dirty="0" smtClean="0"/>
                        <a:t>Irony/Dark </a:t>
                      </a:r>
                      <a:r>
                        <a:rPr lang="en-US" sz="1600" dirty="0" err="1" smtClean="0"/>
                        <a:t>humour</a:t>
                      </a:r>
                      <a:endParaRPr lang="en-US" sz="1600" dirty="0"/>
                    </a:p>
                  </a:txBody>
                  <a:tcPr/>
                </a:tc>
                <a:tc>
                  <a:txBody>
                    <a:bodyPr/>
                    <a:lstStyle/>
                    <a:p>
                      <a:r>
                        <a:rPr lang="en-US" sz="1600" dirty="0" smtClean="0"/>
                        <a:t>13</a:t>
                      </a:r>
                      <a:endParaRPr lang="en-US" sz="1600" dirty="0"/>
                    </a:p>
                  </a:txBody>
                  <a:tcPr/>
                </a:tc>
                <a:tc>
                  <a:txBody>
                    <a:bodyPr/>
                    <a:lstStyle/>
                    <a:p>
                      <a:endParaRPr lang="en-US" sz="1600" dirty="0"/>
                    </a:p>
                  </a:txBody>
                  <a:tcPr/>
                </a:tc>
                <a:tc>
                  <a:txBody>
                    <a:bodyPr/>
                    <a:lstStyle/>
                    <a:p>
                      <a:r>
                        <a:rPr lang="en-US" sz="1600" dirty="0" smtClean="0"/>
                        <a:t>The use of Christmas is ironic because it should be a time of familial</a:t>
                      </a:r>
                      <a:r>
                        <a:rPr lang="en-US" sz="1600" baseline="0" dirty="0" smtClean="0"/>
                        <a:t> happiness.</a:t>
                      </a:r>
                      <a:endParaRPr lang="en-US" sz="1600" dirty="0"/>
                    </a:p>
                  </a:txBody>
                  <a:tcPr/>
                </a:tc>
              </a:tr>
              <a:tr h="485112">
                <a:tc>
                  <a:txBody>
                    <a:bodyPr/>
                    <a:lstStyle/>
                    <a:p>
                      <a:r>
                        <a:rPr lang="en-US" sz="1600" dirty="0" smtClean="0"/>
                        <a:t>Cinematic description</a:t>
                      </a:r>
                      <a:endParaRPr lang="en-US" sz="1600" dirty="0"/>
                    </a:p>
                  </a:txBody>
                  <a:tcPr/>
                </a:tc>
                <a:tc>
                  <a:txBody>
                    <a:bodyPr/>
                    <a:lstStyle/>
                    <a:p>
                      <a:r>
                        <a:rPr lang="en-US" sz="1600" dirty="0" smtClean="0"/>
                        <a:t>15</a:t>
                      </a:r>
                      <a:endParaRPr lang="en-US" sz="1600" dirty="0"/>
                    </a:p>
                  </a:txBody>
                  <a:tcPr/>
                </a:tc>
                <a:tc>
                  <a:txBody>
                    <a:bodyPr/>
                    <a:lstStyle/>
                    <a:p>
                      <a:endParaRPr lang="en-US" sz="1600" dirty="0"/>
                    </a:p>
                  </a:txBody>
                  <a:tcPr/>
                </a:tc>
                <a:tc>
                  <a:txBody>
                    <a:bodyPr/>
                    <a:lstStyle/>
                    <a:p>
                      <a:r>
                        <a:rPr lang="en-US" sz="1600" dirty="0" err="1" smtClean="0"/>
                        <a:t>Martyn</a:t>
                      </a:r>
                      <a:r>
                        <a:rPr lang="en-US" sz="1600" dirty="0" smtClean="0"/>
                        <a:t> is very sensitive to sound and doesn’t like crowds.  This</a:t>
                      </a:r>
                      <a:r>
                        <a:rPr lang="en-US" sz="1600" baseline="0" dirty="0" smtClean="0"/>
                        <a:t> description allow us to view the world </a:t>
                      </a:r>
                      <a:r>
                        <a:rPr lang="en-US" sz="1600" i="1" baseline="0" dirty="0" smtClean="0"/>
                        <a:t>as </a:t>
                      </a:r>
                      <a:r>
                        <a:rPr lang="en-US" sz="1600" i="0" baseline="0" dirty="0" smtClean="0"/>
                        <a:t>him.</a:t>
                      </a:r>
                      <a:endParaRPr lang="en-US" sz="1600" dirty="0"/>
                    </a:p>
                  </a:txBody>
                  <a:tcPr/>
                </a:tc>
              </a:tr>
              <a:tr h="485112">
                <a:tc>
                  <a:txBody>
                    <a:bodyPr/>
                    <a:lstStyle/>
                    <a:p>
                      <a:r>
                        <a:rPr lang="en-US" sz="1600" dirty="0" smtClean="0"/>
                        <a:t>Light/Dark</a:t>
                      </a:r>
                      <a:endParaRPr lang="en-US" sz="1600" dirty="0"/>
                    </a:p>
                  </a:txBody>
                  <a:tcPr/>
                </a:tc>
                <a:tc>
                  <a:txBody>
                    <a:bodyPr/>
                    <a:lstStyle/>
                    <a:p>
                      <a:r>
                        <a:rPr lang="en-US" sz="1600" dirty="0" smtClean="0"/>
                        <a:t>21</a:t>
                      </a:r>
                      <a:endParaRPr lang="en-US" sz="1600" dirty="0"/>
                    </a:p>
                  </a:txBody>
                  <a:tcPr/>
                </a:tc>
                <a:tc>
                  <a:txBody>
                    <a:bodyPr/>
                    <a:lstStyle/>
                    <a:p>
                      <a:endParaRPr lang="en-US" sz="1600" dirty="0"/>
                    </a:p>
                  </a:txBody>
                  <a:tcPr/>
                </a:tc>
                <a:tc>
                  <a:txBody>
                    <a:bodyPr/>
                    <a:lstStyle/>
                    <a:p>
                      <a:r>
                        <a:rPr lang="en-US" sz="1600" dirty="0" smtClean="0"/>
                        <a:t>Characters</a:t>
                      </a:r>
                      <a:r>
                        <a:rPr lang="en-US" sz="1600" baseline="0" dirty="0" smtClean="0"/>
                        <a:t> like Dean are described in different tonal shades rather than start black and white.  This suggests that there is no clear line between who is good and who is bad.</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685800"/>
            <a:ext cx="4776787" cy="4191000"/>
          </a:xfrm>
        </p:spPr>
        <p:style>
          <a:lnRef idx="2">
            <a:schemeClr val="accent1">
              <a:shade val="50000"/>
            </a:schemeClr>
          </a:lnRef>
          <a:fillRef idx="1">
            <a:schemeClr val="accent1"/>
          </a:fillRef>
          <a:effectRef idx="0">
            <a:schemeClr val="accent1"/>
          </a:effectRef>
          <a:fontRef idx="minor">
            <a:schemeClr val="lt1"/>
          </a:fontRef>
        </p:style>
        <p:txBody>
          <a:bodyPr/>
          <a:lstStyle/>
          <a:p>
            <a:pPr marL="274320" indent="-256032" eaLnBrk="1" fontAlgn="auto" hangingPunct="1">
              <a:spcAft>
                <a:spcPts val="0"/>
              </a:spcAft>
              <a:defRPr/>
            </a:pPr>
            <a:r>
              <a:rPr lang="en-US" i="1" dirty="0" smtClean="0"/>
              <a:t>Did I hate him?  Of course I hated him.  But I never meant </a:t>
            </a:r>
            <a:r>
              <a:rPr lang="en-US" i="1" dirty="0" smtClean="0">
                <a:effectLst/>
              </a:rPr>
              <a:t>to</a:t>
            </a:r>
            <a:r>
              <a:rPr lang="en-US" i="1" dirty="0" smtClean="0"/>
              <a:t> kill him.</a:t>
            </a:r>
          </a:p>
          <a:p>
            <a:pPr marL="18288" indent="0" eaLnBrk="1" fontAlgn="auto" hangingPunct="1">
              <a:spcAft>
                <a:spcPts val="0"/>
              </a:spcAft>
              <a:buFont typeface="Wingdings" pitchFamily="2" charset="2"/>
              <a:buNone/>
              <a:defRPr/>
            </a:pPr>
            <a:endParaRPr lang="en-US" i="1" dirty="0" smtClean="0"/>
          </a:p>
          <a:p>
            <a:pPr marL="274320" indent="-256032" eaLnBrk="1" fontAlgn="auto" hangingPunct="1">
              <a:spcAft>
                <a:spcPts val="0"/>
              </a:spcAft>
              <a:defRPr/>
            </a:pPr>
            <a:r>
              <a:rPr lang="en-US" dirty="0" smtClean="0"/>
              <a:t>“It’s hard to know where to start with this.  I suppose I could tell you all about where I was born, what it was like when Mum was still around, what happened when I was a little kid, all that kind of stuff, but it’s not really relevant.  Or maybe it is.  I don’t know.” WEDNESDAY p.7</a:t>
            </a: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latin typeface="Cracked"/>
                <a:cs typeface="Cracked"/>
              </a:rPr>
              <a:t>Setting up the ENIGMA</a:t>
            </a:r>
            <a:endParaRPr lang="en-US" dirty="0">
              <a:latin typeface="Cracked"/>
              <a:cs typeface="Cracked"/>
            </a:endParaRPr>
          </a:p>
        </p:txBody>
      </p:sp>
      <p:sp>
        <p:nvSpPr>
          <p:cNvPr id="15363" name="TextBox 3"/>
          <p:cNvSpPr txBox="1">
            <a:spLocks noChangeArrowheads="1"/>
          </p:cNvSpPr>
          <p:nvPr/>
        </p:nvSpPr>
        <p:spPr bwMode="auto">
          <a:xfrm>
            <a:off x="5632450" y="685800"/>
            <a:ext cx="3063875" cy="3970338"/>
          </a:xfrm>
          <a:prstGeom prst="rect">
            <a:avLst/>
          </a:prstGeom>
          <a:noFill/>
          <a:ln w="9525">
            <a:noFill/>
            <a:miter lim="800000"/>
            <a:headEnd/>
            <a:tailEnd/>
          </a:ln>
        </p:spPr>
        <p:txBody>
          <a:bodyPr>
            <a:spAutoFit/>
          </a:bodyPr>
          <a:lstStyle/>
          <a:p>
            <a:r>
              <a:rPr lang="en-US">
                <a:latin typeface="Palatino Linotype" pitchFamily="18" charset="0"/>
              </a:rPr>
              <a:t>‘Martyn Pig’ is an example of CRIME FICTION.</a:t>
            </a:r>
          </a:p>
          <a:p>
            <a:endParaRPr lang="en-US">
              <a:latin typeface="Palatino Linotype" pitchFamily="18" charset="0"/>
            </a:endParaRPr>
          </a:p>
          <a:p>
            <a:r>
              <a:rPr lang="en-US">
                <a:latin typeface="Palatino Linotype" pitchFamily="18" charset="0"/>
              </a:rPr>
              <a:t>At the beginning of a crime narrative an </a:t>
            </a:r>
            <a:r>
              <a:rPr lang="en-US" b="1">
                <a:latin typeface="Palatino Linotype" pitchFamily="18" charset="0"/>
              </a:rPr>
              <a:t>enigma</a:t>
            </a:r>
            <a:r>
              <a:rPr lang="en-US">
                <a:latin typeface="Palatino Linotype" pitchFamily="18" charset="0"/>
              </a:rPr>
              <a:t> is established.  This is a </a:t>
            </a:r>
            <a:r>
              <a:rPr lang="en-US" b="1">
                <a:latin typeface="Palatino Linotype" pitchFamily="18" charset="0"/>
              </a:rPr>
              <a:t>problem to be solved.</a:t>
            </a:r>
          </a:p>
          <a:p>
            <a:r>
              <a:rPr lang="en-US">
                <a:latin typeface="Palatino Linotype" pitchFamily="18" charset="0"/>
              </a:rPr>
              <a:t>We then follow the ‘hero’ as he or she solves the crime.</a:t>
            </a:r>
          </a:p>
          <a:p>
            <a:endParaRPr lang="en-US" b="1">
              <a:latin typeface="Palatino Linotype" pitchFamily="18" charset="0"/>
            </a:endParaRPr>
          </a:p>
          <a:p>
            <a:r>
              <a:rPr lang="en-US" b="1">
                <a:latin typeface="Palatino Linotype" pitchFamily="18" charset="0"/>
              </a:rPr>
              <a:t>*  How do these two excerpts set up an enigma?  What questions do they raise in the reader’s mind?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82601"/>
            <a:ext cx="1140205" cy="1404733"/>
          </a:xfrm>
          <a:prstGeom prst="rect">
            <a:avLst/>
          </a:prstGeom>
        </p:spPr>
      </p:pic>
      <p:sp>
        <p:nvSpPr>
          <p:cNvPr id="4" name="TextBox 3"/>
          <p:cNvSpPr txBox="1"/>
          <p:nvPr/>
        </p:nvSpPr>
        <p:spPr>
          <a:xfrm>
            <a:off x="1441450" y="415925"/>
            <a:ext cx="7102475" cy="64611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en-US" dirty="0"/>
              <a:t>Find examples of the following techniques and add them to your own grid:</a:t>
            </a:r>
          </a:p>
        </p:txBody>
      </p:sp>
      <p:graphicFrame>
        <p:nvGraphicFramePr>
          <p:cNvPr id="5" name="Table 4"/>
          <p:cNvGraphicFramePr>
            <a:graphicFrameLocks noGrp="1"/>
          </p:cNvGraphicFramePr>
          <p:nvPr/>
        </p:nvGraphicFramePr>
        <p:xfrm>
          <a:off x="342900" y="1568450"/>
          <a:ext cx="8501440" cy="4018224"/>
        </p:xfrm>
        <a:graphic>
          <a:graphicData uri="http://schemas.openxmlformats.org/drawingml/2006/table">
            <a:tbl>
              <a:tblPr firstRow="1" bandRow="1">
                <a:tableStyleId>{5C22544A-7EE6-4342-B048-85BDC9FD1C3A}</a:tableStyleId>
              </a:tblPr>
              <a:tblGrid>
                <a:gridCol w="2125360"/>
                <a:gridCol w="718805"/>
                <a:gridCol w="1154546"/>
                <a:gridCol w="4502729"/>
              </a:tblGrid>
              <a:tr h="485112">
                <a:tc>
                  <a:txBody>
                    <a:bodyPr/>
                    <a:lstStyle/>
                    <a:p>
                      <a:r>
                        <a:rPr lang="en-US" dirty="0" smtClean="0"/>
                        <a:t>Technique</a:t>
                      </a:r>
                      <a:endParaRPr lang="en-US" dirty="0"/>
                    </a:p>
                  </a:txBody>
                  <a:tcPr/>
                </a:tc>
                <a:tc>
                  <a:txBody>
                    <a:bodyPr/>
                    <a:lstStyle/>
                    <a:p>
                      <a:r>
                        <a:rPr lang="en-US" dirty="0" smtClean="0"/>
                        <a:t>Page</a:t>
                      </a:r>
                      <a:endParaRPr lang="en-US" dirty="0"/>
                    </a:p>
                  </a:txBody>
                  <a:tcPr/>
                </a:tc>
                <a:tc>
                  <a:txBody>
                    <a:bodyPr/>
                    <a:lstStyle/>
                    <a:p>
                      <a:r>
                        <a:rPr lang="en-US" dirty="0" smtClean="0"/>
                        <a:t>Example</a:t>
                      </a:r>
                      <a:endParaRPr lang="en-US" dirty="0"/>
                    </a:p>
                  </a:txBody>
                  <a:tcPr/>
                </a:tc>
                <a:tc>
                  <a:txBody>
                    <a:bodyPr/>
                    <a:lstStyle/>
                    <a:p>
                      <a:r>
                        <a:rPr lang="en-US" dirty="0" smtClean="0"/>
                        <a:t>Explanation</a:t>
                      </a:r>
                      <a:endParaRPr lang="en-US" dirty="0"/>
                    </a:p>
                  </a:txBody>
                  <a:tcPr/>
                </a:tc>
              </a:tr>
              <a:tr h="485112">
                <a:tc>
                  <a:txBody>
                    <a:bodyPr/>
                    <a:lstStyle/>
                    <a:p>
                      <a:r>
                        <a:rPr lang="en-US" sz="1600" dirty="0" smtClean="0"/>
                        <a:t>Links to crime</a:t>
                      </a:r>
                      <a:r>
                        <a:rPr lang="en-US" sz="1600" baseline="0" dirty="0" smtClean="0"/>
                        <a:t> drama</a:t>
                      </a:r>
                      <a:endParaRPr lang="en-US" sz="1600" dirty="0"/>
                    </a:p>
                  </a:txBody>
                  <a:tcPr/>
                </a:tc>
                <a:tc>
                  <a:txBody>
                    <a:bodyPr/>
                    <a:lstStyle/>
                    <a:p>
                      <a:r>
                        <a:rPr lang="en-US" sz="1600" dirty="0" smtClean="0"/>
                        <a:t>25</a:t>
                      </a:r>
                      <a:endParaRPr lang="en-US" sz="1600" dirty="0"/>
                    </a:p>
                  </a:txBody>
                  <a:tcPr/>
                </a:tc>
                <a:tc>
                  <a:txBody>
                    <a:bodyPr/>
                    <a:lstStyle/>
                    <a:p>
                      <a:endParaRPr lang="en-US" sz="1600" dirty="0"/>
                    </a:p>
                  </a:txBody>
                  <a:tcPr/>
                </a:tc>
                <a:tc>
                  <a:txBody>
                    <a:bodyPr/>
                    <a:lstStyle/>
                    <a:p>
                      <a:r>
                        <a:rPr lang="en-US" sz="1600" dirty="0" smtClean="0"/>
                        <a:t>The</a:t>
                      </a:r>
                      <a:r>
                        <a:rPr lang="en-US" sz="1600" baseline="0" dirty="0" smtClean="0"/>
                        <a:t> tension between </a:t>
                      </a:r>
                      <a:r>
                        <a:rPr lang="en-US" sz="1600" baseline="0" dirty="0" err="1" smtClean="0"/>
                        <a:t>Martyn’s</a:t>
                      </a:r>
                      <a:r>
                        <a:rPr lang="en-US" sz="1600" baseline="0" dirty="0" smtClean="0"/>
                        <a:t> love for crime stories and the fact that he is about to feature in a real one of his own is established.</a:t>
                      </a:r>
                      <a:endParaRPr lang="en-US" sz="1600" dirty="0"/>
                    </a:p>
                  </a:txBody>
                  <a:tcPr/>
                </a:tc>
              </a:tr>
              <a:tr h="485112">
                <a:tc>
                  <a:txBody>
                    <a:bodyPr/>
                    <a:lstStyle/>
                    <a:p>
                      <a:r>
                        <a:rPr lang="en-US" sz="1600" dirty="0" smtClean="0"/>
                        <a:t>Cinematic</a:t>
                      </a:r>
                      <a:r>
                        <a:rPr lang="en-US" sz="1600" baseline="0" dirty="0" smtClean="0"/>
                        <a:t> description</a:t>
                      </a:r>
                      <a:endParaRPr lang="en-US" sz="1600" dirty="0"/>
                    </a:p>
                  </a:txBody>
                  <a:tcPr/>
                </a:tc>
                <a:tc>
                  <a:txBody>
                    <a:bodyPr/>
                    <a:lstStyle/>
                    <a:p>
                      <a:r>
                        <a:rPr lang="en-US" sz="1600" dirty="0" smtClean="0"/>
                        <a:t>35</a:t>
                      </a:r>
                      <a:endParaRPr lang="en-US" sz="1600" dirty="0"/>
                    </a:p>
                  </a:txBody>
                  <a:tcPr/>
                </a:tc>
                <a:tc>
                  <a:txBody>
                    <a:bodyPr/>
                    <a:lstStyle/>
                    <a:p>
                      <a:endParaRPr lang="en-US" sz="1600"/>
                    </a:p>
                  </a:txBody>
                  <a:tcPr/>
                </a:tc>
                <a:tc>
                  <a:txBody>
                    <a:bodyPr/>
                    <a:lstStyle/>
                    <a:p>
                      <a:r>
                        <a:rPr lang="en-US" sz="1600" dirty="0" smtClean="0"/>
                        <a:t>The disorientation and chaos of this key moment is made clear so we continue to </a:t>
                      </a:r>
                      <a:r>
                        <a:rPr lang="en-US" sz="1600" dirty="0" err="1" smtClean="0"/>
                        <a:t>sympathise</a:t>
                      </a:r>
                      <a:r>
                        <a:rPr lang="en-US" sz="1600" dirty="0" smtClean="0"/>
                        <a:t> with </a:t>
                      </a:r>
                      <a:r>
                        <a:rPr lang="en-US" sz="1600" dirty="0" err="1" smtClean="0"/>
                        <a:t>Martyn</a:t>
                      </a:r>
                      <a:r>
                        <a:rPr lang="en-US" sz="1600" dirty="0" smtClean="0"/>
                        <a:t>.</a:t>
                      </a:r>
                      <a:endParaRPr lang="en-US" sz="1600" dirty="0"/>
                    </a:p>
                  </a:txBody>
                  <a:tcPr/>
                </a:tc>
              </a:tr>
              <a:tr h="485112">
                <a:tc>
                  <a:txBody>
                    <a:bodyPr/>
                    <a:lstStyle/>
                    <a:p>
                      <a:r>
                        <a:rPr lang="en-US" sz="1600" dirty="0" smtClean="0"/>
                        <a:t>One line paragraphs</a:t>
                      </a:r>
                      <a:endParaRPr lang="en-US" sz="1600" dirty="0"/>
                    </a:p>
                  </a:txBody>
                  <a:tcPr/>
                </a:tc>
                <a:tc>
                  <a:txBody>
                    <a:bodyPr/>
                    <a:lstStyle/>
                    <a:p>
                      <a:r>
                        <a:rPr lang="en-US" sz="1600" dirty="0" smtClean="0"/>
                        <a:t>24</a:t>
                      </a:r>
                    </a:p>
                    <a:p>
                      <a:r>
                        <a:rPr lang="en-US" sz="1600" dirty="0" smtClean="0"/>
                        <a:t>36</a:t>
                      </a:r>
                    </a:p>
                    <a:p>
                      <a:r>
                        <a:rPr lang="en-US" sz="1600" dirty="0" smtClean="0"/>
                        <a:t>41</a:t>
                      </a:r>
                    </a:p>
                  </a:txBody>
                  <a:tcPr/>
                </a:tc>
                <a:tc>
                  <a:txBody>
                    <a:bodyPr/>
                    <a:lstStyle/>
                    <a:p>
                      <a:endParaRPr lang="en-US" sz="1600" dirty="0"/>
                    </a:p>
                  </a:txBody>
                  <a:tcPr/>
                </a:tc>
                <a:tc>
                  <a:txBody>
                    <a:bodyPr/>
                    <a:lstStyle/>
                    <a:p>
                      <a:endParaRPr lang="en-US" sz="1600" dirty="0"/>
                    </a:p>
                  </a:txBody>
                  <a:tcPr/>
                </a:tc>
              </a:tr>
              <a:tr h="485112">
                <a:tc>
                  <a:txBody>
                    <a:bodyPr/>
                    <a:lstStyle/>
                    <a:p>
                      <a:r>
                        <a:rPr lang="en-US" sz="1600" dirty="0" smtClean="0"/>
                        <a:t>Dialogue</a:t>
                      </a:r>
                      <a:endParaRPr lang="en-US" sz="1600" dirty="0"/>
                    </a:p>
                  </a:txBody>
                  <a:tcPr/>
                </a:tc>
                <a:tc>
                  <a:txBody>
                    <a:bodyPr/>
                    <a:lstStyle/>
                    <a:p>
                      <a:r>
                        <a:rPr lang="en-US" sz="1600" dirty="0" smtClean="0"/>
                        <a:t>32</a:t>
                      </a:r>
                      <a:endParaRPr lang="en-US" sz="1600" dirty="0"/>
                    </a:p>
                  </a:txBody>
                  <a:tcPr/>
                </a:tc>
                <a:tc>
                  <a:txBody>
                    <a:bodyPr/>
                    <a:lstStyle/>
                    <a:p>
                      <a:endParaRPr lang="en-US" sz="1600" dirty="0"/>
                    </a:p>
                  </a:txBody>
                  <a:tcPr/>
                </a:tc>
                <a:tc>
                  <a:txBody>
                    <a:bodyPr/>
                    <a:lstStyle/>
                    <a:p>
                      <a:endParaRPr lang="en-US" sz="1600" dirty="0"/>
                    </a:p>
                  </a:txBody>
                  <a:tcPr/>
                </a:tc>
              </a:tr>
              <a:tr h="485112">
                <a:tc>
                  <a:txBody>
                    <a:bodyPr/>
                    <a:lstStyle/>
                    <a:p>
                      <a:r>
                        <a:rPr lang="en-US" sz="1600" dirty="0" smtClean="0"/>
                        <a:t>Figurative language</a:t>
                      </a:r>
                      <a:endParaRPr lang="en-US" sz="1600" dirty="0"/>
                    </a:p>
                  </a:txBody>
                  <a:tcPr/>
                </a:tc>
                <a:tc>
                  <a:txBody>
                    <a:bodyPr/>
                    <a:lstStyle/>
                    <a:p>
                      <a:r>
                        <a:rPr lang="en-US" sz="1600" dirty="0" smtClean="0"/>
                        <a:t>10</a:t>
                      </a:r>
                      <a:endParaRPr lang="en-US" sz="1600" dirty="0"/>
                    </a:p>
                  </a:txBody>
                  <a:tcPr/>
                </a:tc>
                <a:tc>
                  <a:txBody>
                    <a:bodyPr/>
                    <a:lstStyle/>
                    <a:p>
                      <a:endParaRPr lang="en-US" sz="1600" dirty="0"/>
                    </a:p>
                  </a:txBody>
                  <a:tcPr/>
                </a:tc>
                <a:tc>
                  <a:txBody>
                    <a:bodyPr/>
                    <a:lstStyle/>
                    <a:p>
                      <a:r>
                        <a:rPr lang="en-US" sz="1600" dirty="0" err="1" smtClean="0"/>
                        <a:t>Martyn</a:t>
                      </a:r>
                      <a:r>
                        <a:rPr lang="en-US" sz="1600" dirty="0" smtClean="0"/>
                        <a:t> describes people and feelings in similes</a:t>
                      </a:r>
                      <a:r>
                        <a:rPr lang="en-US" sz="1600" baseline="0" dirty="0" smtClean="0"/>
                        <a:t> which helps us to…</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806450"/>
          </a:xfrm>
        </p:spPr>
        <p:style>
          <a:lnRef idx="3">
            <a:schemeClr val="lt1"/>
          </a:lnRef>
          <a:fillRef idx="1">
            <a:schemeClr val="accent1"/>
          </a:fillRef>
          <a:effectRef idx="1">
            <a:schemeClr val="accent1"/>
          </a:effectRef>
          <a:fontRef idx="minor">
            <a:schemeClr val="lt1"/>
          </a:fontRef>
        </p:style>
        <p:txBody>
          <a:bodyPr>
            <a:normAutofit fontScale="92500"/>
          </a:bodyPr>
          <a:lstStyle/>
          <a:p>
            <a:pPr marL="274320" indent="-256032" eaLnBrk="1" fontAlgn="auto" hangingPunct="1">
              <a:spcAft>
                <a:spcPts val="0"/>
              </a:spcAft>
              <a:defRPr/>
            </a:pPr>
            <a:r>
              <a:rPr lang="en-US" dirty="0" smtClean="0"/>
              <a:t>Skim back over this section and complete </a:t>
            </a:r>
            <a:r>
              <a:rPr lang="en-US" b="1" dirty="0" smtClean="0"/>
              <a:t>one </a:t>
            </a:r>
            <a:r>
              <a:rPr lang="en-US" dirty="0" smtClean="0"/>
              <a:t>of the following tasks.  </a:t>
            </a:r>
            <a:r>
              <a:rPr lang="en-US" b="1" dirty="0" smtClean="0"/>
              <a:t>DO NOT DO THE SAME AS LAST TIME!</a:t>
            </a: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THURSDAY: Plot</a:t>
            </a:r>
            <a:endParaRPr lang="en-US" dirty="0">
              <a:latin typeface="Cracked"/>
              <a:cs typeface="Cracked"/>
            </a:endParaRPr>
          </a:p>
        </p:txBody>
      </p:sp>
      <p:sp>
        <p:nvSpPr>
          <p:cNvPr id="5" name="TextBox 4"/>
          <p:cNvSpPr txBox="1"/>
          <p:nvPr/>
        </p:nvSpPr>
        <p:spPr>
          <a:xfrm>
            <a:off x="5204435" y="4485981"/>
            <a:ext cx="3589266" cy="203132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marL="285750" indent="-285750" fontAlgn="auto">
              <a:spcBef>
                <a:spcPts val="0"/>
              </a:spcBef>
              <a:spcAft>
                <a:spcPts val="0"/>
              </a:spcAft>
              <a:buFontTx/>
              <a:buChar char="•"/>
              <a:defRPr/>
            </a:pPr>
            <a:r>
              <a:rPr lang="en-US" dirty="0"/>
              <a:t>Do you </a:t>
            </a:r>
            <a:r>
              <a:rPr lang="en-US" b="1" dirty="0"/>
              <a:t>really</a:t>
            </a:r>
            <a:r>
              <a:rPr lang="en-US" dirty="0"/>
              <a:t> know what happens in this chapter?</a:t>
            </a:r>
          </a:p>
          <a:p>
            <a:pPr fontAlgn="auto">
              <a:spcBef>
                <a:spcPts val="0"/>
              </a:spcBef>
              <a:spcAft>
                <a:spcPts val="0"/>
              </a:spcAft>
              <a:defRPr/>
            </a:pPr>
            <a:endParaRPr lang="en-US" dirty="0"/>
          </a:p>
          <a:p>
            <a:pPr marL="285750" indent="-285750" fontAlgn="auto">
              <a:spcBef>
                <a:spcPts val="0"/>
              </a:spcBef>
              <a:spcAft>
                <a:spcPts val="0"/>
              </a:spcAft>
              <a:buFontTx/>
              <a:buChar char="•"/>
              <a:defRPr/>
            </a:pPr>
            <a:r>
              <a:rPr lang="en-US" dirty="0"/>
              <a:t>Could you </a:t>
            </a:r>
            <a:r>
              <a:rPr lang="en-US" b="1" dirty="0"/>
              <a:t>confidently</a:t>
            </a:r>
            <a:r>
              <a:rPr lang="en-US" dirty="0"/>
              <a:t> explain what happens in this chapter to someone who hasn’t read the book?</a:t>
            </a:r>
          </a:p>
        </p:txBody>
      </p:sp>
      <p:graphicFrame>
        <p:nvGraphicFramePr>
          <p:cNvPr id="6" name="Table 5"/>
          <p:cNvGraphicFramePr>
            <a:graphicFrameLocks noGrp="1"/>
          </p:cNvGraphicFramePr>
          <p:nvPr/>
        </p:nvGraphicFramePr>
        <p:xfrm>
          <a:off x="1524000" y="1784350"/>
          <a:ext cx="6096000" cy="2377440"/>
        </p:xfrm>
        <a:graphic>
          <a:graphicData uri="http://schemas.openxmlformats.org/drawingml/2006/table">
            <a:tbl>
              <a:tblPr firstRow="1" bandRow="1">
                <a:tableStyleId>{16D9F66E-5EB9-4882-86FB-DCBF35E3C3E4}</a:tableStyleId>
              </a:tblPr>
              <a:tblGrid>
                <a:gridCol w="3048000"/>
                <a:gridCol w="3048000"/>
              </a:tblGrid>
              <a:tr h="370840">
                <a:tc>
                  <a:txBody>
                    <a:bodyPr/>
                    <a:lstStyle/>
                    <a:p>
                      <a:r>
                        <a:rPr lang="en-US" b="0" i="0" dirty="0" smtClean="0"/>
                        <a:t>1.  </a:t>
                      </a:r>
                      <a:r>
                        <a:rPr lang="en-US" b="0" i="0" dirty="0" err="1" smtClean="0"/>
                        <a:t>Summarise</a:t>
                      </a:r>
                      <a:r>
                        <a:rPr lang="en-US" b="0" i="0" dirty="0" smtClean="0"/>
                        <a:t> the</a:t>
                      </a:r>
                      <a:r>
                        <a:rPr lang="en-US" b="0" i="0" baseline="0" dirty="0" smtClean="0"/>
                        <a:t> entire chapter into TEN bullet points.</a:t>
                      </a:r>
                      <a:endParaRPr lang="en-US" b="0" i="0" dirty="0"/>
                    </a:p>
                  </a:txBody>
                  <a:tcPr/>
                </a:tc>
                <a:tc>
                  <a:txBody>
                    <a:bodyPr/>
                    <a:lstStyle/>
                    <a:p>
                      <a:r>
                        <a:rPr lang="en-US" b="0" i="0" dirty="0" smtClean="0"/>
                        <a:t>2.  Create a mind-map</a:t>
                      </a:r>
                      <a:r>
                        <a:rPr lang="en-US" b="0" i="0" baseline="0" dirty="0" smtClean="0"/>
                        <a:t> showing the key plot developments in this chapter.</a:t>
                      </a:r>
                      <a:endParaRPr lang="en-US" b="0" i="0" dirty="0"/>
                    </a:p>
                  </a:txBody>
                  <a:tcPr/>
                </a:tc>
              </a:tr>
              <a:tr h="370840">
                <a:tc>
                  <a:txBody>
                    <a:bodyPr/>
                    <a:lstStyle/>
                    <a:p>
                      <a:r>
                        <a:rPr lang="en-US" b="0" i="0" dirty="0" smtClean="0"/>
                        <a:t>3.  Timeline the key plot developments in this</a:t>
                      </a:r>
                      <a:r>
                        <a:rPr lang="en-US" b="0" i="0" baseline="0" dirty="0" smtClean="0"/>
                        <a:t> chapter.  Indicate the time of day each thing happens.</a:t>
                      </a:r>
                      <a:endParaRPr lang="en-US" b="0" i="0" dirty="0"/>
                    </a:p>
                  </a:txBody>
                  <a:tcPr/>
                </a:tc>
                <a:tc>
                  <a:txBody>
                    <a:bodyPr/>
                    <a:lstStyle/>
                    <a:p>
                      <a:r>
                        <a:rPr lang="en-US" b="0" i="0" dirty="0" smtClean="0"/>
                        <a:t>4.  Roughly</a:t>
                      </a:r>
                      <a:r>
                        <a:rPr lang="en-US" b="0" i="0" baseline="0" dirty="0" smtClean="0"/>
                        <a:t> storyboard the chapter including all of the major plot developments.</a:t>
                      </a:r>
                      <a:endParaRPr lang="en-US" b="0" i="0" dirty="0"/>
                    </a:p>
                  </a:txBody>
                  <a:tcPr/>
                </a:tc>
              </a:tr>
            </a:tbl>
          </a:graphicData>
        </a:graphic>
      </p:graphicFrame>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804863"/>
          </a:xfrm>
        </p:spPr>
        <p:style>
          <a:lnRef idx="3">
            <a:schemeClr val="lt1"/>
          </a:lnRef>
          <a:fillRef idx="1">
            <a:schemeClr val="accent6"/>
          </a:fillRef>
          <a:effectRef idx="1">
            <a:schemeClr val="accent6"/>
          </a:effectRef>
          <a:fontRef idx="minor">
            <a:schemeClr val="lt1"/>
          </a:fontRef>
        </p:style>
        <p:txBody>
          <a:bodyPr/>
          <a:lstStyle/>
          <a:p>
            <a:pPr marL="274320" indent="-256032" eaLnBrk="1" fontAlgn="auto" hangingPunct="1">
              <a:spcAft>
                <a:spcPts val="0"/>
              </a:spcAft>
              <a:defRPr/>
            </a:pPr>
            <a:r>
              <a:rPr lang="en-US" dirty="0" smtClean="0"/>
              <a:t>Use these excerpts to fill in </a:t>
            </a:r>
            <a:r>
              <a:rPr lang="en-US" b="1" dirty="0" smtClean="0"/>
              <a:t>at least SIX </a:t>
            </a:r>
            <a:r>
              <a:rPr lang="en-US" dirty="0" smtClean="0"/>
              <a:t>ideas about </a:t>
            </a:r>
            <a:r>
              <a:rPr lang="en-US" b="1" dirty="0" smtClean="0"/>
              <a:t>MARTYN </a:t>
            </a:r>
            <a:r>
              <a:rPr lang="en-US" dirty="0" smtClean="0"/>
              <a:t>on your grid.</a:t>
            </a:r>
            <a:endParaRPr lang="en-US" dirty="0"/>
          </a:p>
        </p:txBody>
      </p:sp>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dirty="0" smtClean="0">
                <a:latin typeface="Cracked"/>
                <a:cs typeface="Cracked"/>
              </a:rPr>
              <a:t>THURSDAY: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MARTYN</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6" name="TextBox 5"/>
          <p:cNvSpPr txBox="1"/>
          <p:nvPr/>
        </p:nvSpPr>
        <p:spPr>
          <a:xfrm>
            <a:off x="4871981" y="1167852"/>
            <a:ext cx="4019161" cy="2308324"/>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dirty="0"/>
              <a:t>“’Why didn’t you </a:t>
            </a:r>
            <a:r>
              <a:rPr lang="en-US" i="1" dirty="0"/>
              <a:t>tell </a:t>
            </a:r>
            <a:r>
              <a:rPr lang="en-US" dirty="0"/>
              <a:t>me?’ I shouted.</a:t>
            </a:r>
          </a:p>
          <a:p>
            <a:pPr fontAlgn="auto">
              <a:spcBef>
                <a:spcPts val="0"/>
              </a:spcBef>
              <a:spcAft>
                <a:spcPts val="0"/>
              </a:spcAft>
              <a:defRPr/>
            </a:pPr>
            <a:r>
              <a:rPr lang="en-US" dirty="0"/>
              <a:t>The wound of my voice, trembling, close to tears, rang out flat and dull in the dead air.  I sat down in the armchair and sighed.  The silence was true.  Dad was never going to tell me anything.  He was just a shape beneath a white shroud.” </a:t>
            </a:r>
            <a:r>
              <a:rPr lang="en-US" dirty="0" err="1"/>
              <a:t>Pg</a:t>
            </a:r>
            <a:r>
              <a:rPr lang="en-US" dirty="0"/>
              <a:t> 51</a:t>
            </a:r>
          </a:p>
        </p:txBody>
      </p:sp>
      <p:sp>
        <p:nvSpPr>
          <p:cNvPr id="10" name="TextBox 9"/>
          <p:cNvSpPr txBox="1"/>
          <p:nvPr/>
        </p:nvSpPr>
        <p:spPr>
          <a:xfrm>
            <a:off x="342380" y="1167852"/>
            <a:ext cx="4419932" cy="3970318"/>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defRPr/>
            </a:pPr>
            <a:r>
              <a:rPr lang="en-US" dirty="0"/>
              <a:t>“My reflection looked back at me from the mirror on the wall.</a:t>
            </a:r>
          </a:p>
          <a:p>
            <a:pPr fontAlgn="auto">
              <a:spcBef>
                <a:spcPts val="0"/>
              </a:spcBef>
              <a:spcAft>
                <a:spcPts val="0"/>
              </a:spcAft>
              <a:defRPr/>
            </a:pPr>
            <a:r>
              <a:rPr lang="en-US" dirty="0"/>
              <a:t>‘What?’ I said.</a:t>
            </a:r>
          </a:p>
          <a:p>
            <a:pPr fontAlgn="auto">
              <a:spcBef>
                <a:spcPts val="0"/>
              </a:spcBef>
              <a:spcAft>
                <a:spcPts val="0"/>
              </a:spcAft>
              <a:defRPr/>
            </a:pPr>
            <a:r>
              <a:rPr lang="en-US" dirty="0"/>
              <a:t>The head reflected in the  steamed glass was unmoved.  What I saw was a boy who didn’t seem to fit his body.  Thin.  Gawky.  Awkward.  A shock of mud-brown hair, cut in no </a:t>
            </a:r>
            <a:r>
              <a:rPr lang="en-US" dirty="0" err="1"/>
              <a:t>recognisable</a:t>
            </a:r>
            <a:r>
              <a:rPr lang="en-US" dirty="0"/>
              <a:t> style, tired blue eyes, a too-small nose and a crooked mouth with slightly wonky teeth.  I was no beauty.  But then again, I wasn’t exactly a hunchback, either. Odd-looking? Maybe.  But what’s wrong with that?” </a:t>
            </a:r>
            <a:r>
              <a:rPr lang="en-US" dirty="0" err="1"/>
              <a:t>Pg</a:t>
            </a:r>
            <a:r>
              <a:rPr lang="en-US" dirty="0"/>
              <a:t> 48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dirty="0" smtClean="0">
                <a:latin typeface="Cracked"/>
                <a:cs typeface="Cracked"/>
              </a:rPr>
              <a:t>THURSDAY: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MARTYN</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10" name="TextBox 9"/>
          <p:cNvSpPr txBox="1"/>
          <p:nvPr/>
        </p:nvSpPr>
        <p:spPr>
          <a:xfrm>
            <a:off x="342900" y="1168400"/>
            <a:ext cx="3467100" cy="397033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US" dirty="0"/>
              <a:t>“By that time I’d done the washing-up, cleaned the kitchen floor, cleared away Dad’s beer cans from the night before and emptied the ashtrays, </a:t>
            </a:r>
            <a:r>
              <a:rPr lang="en-US" dirty="0" err="1"/>
              <a:t>hoovered</a:t>
            </a:r>
            <a:r>
              <a:rPr lang="en-US" dirty="0"/>
              <a:t>, and sorted out all the washing.  I was sitting in the kitchen when the doorbell rang.  I had the radio on, Radio 4.  I wasn’t really listening but it was nice to hear the sound of quiet voices instead of the local radio racket I had to put up with when Dad was around.”</a:t>
            </a:r>
          </a:p>
        </p:txBody>
      </p:sp>
      <p:sp>
        <p:nvSpPr>
          <p:cNvPr id="4" name="TextBox 3"/>
          <p:cNvSpPr txBox="1"/>
          <p:nvPr/>
        </p:nvSpPr>
        <p:spPr>
          <a:xfrm>
            <a:off x="4026319" y="850385"/>
            <a:ext cx="4864823" cy="2308324"/>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en-US" dirty="0"/>
              <a:t>“Look, he was already dead.  I </a:t>
            </a:r>
            <a:r>
              <a:rPr lang="en-US" dirty="0" err="1"/>
              <a:t>couldn</a:t>
            </a:r>
            <a:r>
              <a:rPr lang="fr-FR" dirty="0"/>
              <a:t>’</a:t>
            </a:r>
            <a:r>
              <a:rPr lang="en-US" dirty="0"/>
              <a:t>t change that.  I didn’t mean it to happen, it just happened.  It happened.  All I was trying to do was make the best of it.  I wasn’t harming anyone.  I wasn’t hurting anybody.  You can’t hurt the dead, can you?  I was just looking out for myself, that’s all.  What’s wrong with that?” </a:t>
            </a:r>
            <a:r>
              <a:rPr lang="en-US" dirty="0" err="1"/>
              <a:t>Pg</a:t>
            </a:r>
            <a:r>
              <a:rPr lang="en-US" dirty="0"/>
              <a:t> 58</a:t>
            </a:r>
          </a:p>
        </p:txBody>
      </p:sp>
      <p:sp>
        <p:nvSpPr>
          <p:cNvPr id="9" name="TextBox 8"/>
          <p:cNvSpPr txBox="1"/>
          <p:nvPr/>
        </p:nvSpPr>
        <p:spPr>
          <a:xfrm>
            <a:off x="4026319" y="3600659"/>
            <a:ext cx="4864823" cy="1477328"/>
          </a:xfrm>
          <a:prstGeom prst="rect">
            <a:avLst/>
          </a:prstGeom>
        </p:spPr>
        <p:style>
          <a:lnRef idx="1">
            <a:schemeClr val="accent5"/>
          </a:lnRef>
          <a:fillRef idx="3">
            <a:schemeClr val="accent5"/>
          </a:fillRef>
          <a:effectRef idx="2">
            <a:schemeClr val="accent5"/>
          </a:effectRef>
          <a:fontRef idx="minor">
            <a:schemeClr val="lt1"/>
          </a:fontRef>
        </p:style>
        <p:txBody>
          <a:bodyPr>
            <a:spAutoFit/>
          </a:bodyPr>
          <a:lstStyle/>
          <a:p>
            <a:pPr fontAlgn="auto">
              <a:spcBef>
                <a:spcPts val="0"/>
              </a:spcBef>
              <a:spcAft>
                <a:spcPts val="0"/>
              </a:spcAft>
              <a:defRPr/>
            </a:pPr>
            <a:r>
              <a:rPr lang="en-US" dirty="0"/>
              <a:t>“’Something uncontrollable welled up inside me.  Like a hurricane.  A whirlwind of unwanted emotions.  She’d betrayed me.  She, Alex.  </a:t>
            </a:r>
            <a:r>
              <a:rPr lang="en-US" i="1" dirty="0"/>
              <a:t>Alex.</a:t>
            </a:r>
            <a:r>
              <a:rPr lang="en-US" dirty="0"/>
              <a:t>  She’d </a:t>
            </a:r>
            <a:r>
              <a:rPr lang="en-US" i="1" dirty="0"/>
              <a:t>betrayed </a:t>
            </a:r>
            <a:r>
              <a:rPr lang="en-US" dirty="0"/>
              <a:t>me.  </a:t>
            </a:r>
            <a:r>
              <a:rPr lang="en-US" i="1" dirty="0"/>
              <a:t>Me.</a:t>
            </a:r>
            <a:r>
              <a:rPr lang="en-US" dirty="0"/>
              <a:t> Can you imagine that?  Can you </a:t>
            </a:r>
            <a:r>
              <a:rPr lang="en-US" i="1" dirty="0"/>
              <a:t>feel </a:t>
            </a:r>
            <a:r>
              <a:rPr lang="en-US" dirty="0"/>
              <a:t>it?” </a:t>
            </a:r>
            <a:r>
              <a:rPr lang="en-US" dirty="0" err="1"/>
              <a:t>Pg</a:t>
            </a:r>
            <a:r>
              <a:rPr lang="en-US" dirty="0"/>
              <a:t> 64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dirty="0" smtClean="0">
                <a:latin typeface="Cracked"/>
                <a:cs typeface="Cracked"/>
              </a:rPr>
              <a:t>THURSDAY: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MARTYN</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10" name="TextBox 9"/>
          <p:cNvSpPr txBox="1"/>
          <p:nvPr/>
        </p:nvSpPr>
        <p:spPr>
          <a:xfrm>
            <a:off x="342900" y="592138"/>
            <a:ext cx="3467100" cy="3970337"/>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n-US" dirty="0"/>
              <a:t>“For an instant I thought I saw Alex sitting on the back seat.  I thought I saw her turn and wave, smiling at me.  Then the bus turned the corner and disappeared and I blinked and </a:t>
            </a:r>
            <a:r>
              <a:rPr lang="en-US" dirty="0" err="1"/>
              <a:t>realised</a:t>
            </a:r>
            <a:r>
              <a:rPr lang="en-US" dirty="0"/>
              <a:t> where I was.  In this house.  In this bloody house.  I didn’t have to stay here, did I?  I could go somewhere else.  Get the money, get out of here.  We could go somewhere, me and Alex.  Together.  Anywhere.  We could-” </a:t>
            </a:r>
            <a:r>
              <a:rPr lang="en-US" dirty="0" err="1"/>
              <a:t>Pg</a:t>
            </a:r>
            <a:r>
              <a:rPr lang="en-US" dirty="0"/>
              <a:t> 62</a:t>
            </a:r>
          </a:p>
        </p:txBody>
      </p:sp>
      <p:sp>
        <p:nvSpPr>
          <p:cNvPr id="4" name="TextBox 3"/>
          <p:cNvSpPr txBox="1"/>
          <p:nvPr/>
        </p:nvSpPr>
        <p:spPr>
          <a:xfrm>
            <a:off x="4025900" y="576263"/>
            <a:ext cx="4865688" cy="2308225"/>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US" dirty="0"/>
              <a:t>“You don’t get it.  You think that any of this really matters?  You think I </a:t>
            </a:r>
            <a:r>
              <a:rPr lang="en-US" i="1" dirty="0"/>
              <a:t>care</a:t>
            </a:r>
            <a:r>
              <a:rPr lang="en-US" dirty="0"/>
              <a:t> what happens?  To me, to anybody, to anything?  I know it.  I </a:t>
            </a:r>
            <a:r>
              <a:rPr lang="en-US" i="1" dirty="0"/>
              <a:t>know.</a:t>
            </a:r>
            <a:r>
              <a:rPr lang="en-US" dirty="0"/>
              <a:t> I know that nothing matters.  That’s what makes me strong.  Strength in my own pure weakness.</a:t>
            </a:r>
          </a:p>
          <a:p>
            <a:pPr fontAlgn="auto">
              <a:spcBef>
                <a:spcPts val="0"/>
              </a:spcBef>
              <a:spcAft>
                <a:spcPts val="0"/>
              </a:spcAft>
              <a:defRPr/>
            </a:pPr>
            <a:r>
              <a:rPr lang="en-US" dirty="0"/>
              <a:t>No, I thought, you can’t hurt me.  But let’s play the game anyway.” </a:t>
            </a:r>
            <a:r>
              <a:rPr lang="en-US" dirty="0" err="1"/>
              <a:t>Pg</a:t>
            </a:r>
            <a:r>
              <a:rPr lang="en-US" dirty="0"/>
              <a:t> 68</a:t>
            </a:r>
          </a:p>
        </p:txBody>
      </p:sp>
      <p:sp>
        <p:nvSpPr>
          <p:cNvPr id="2" name="TextBox 1"/>
          <p:cNvSpPr txBox="1"/>
          <p:nvPr/>
        </p:nvSpPr>
        <p:spPr>
          <a:xfrm>
            <a:off x="4025900" y="3132138"/>
            <a:ext cx="4865688" cy="147637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r>
              <a:rPr lang="en-US" dirty="0"/>
              <a:t>“My mind was remarkably clear.  I could see all the possibilities, I understood the probabilities, I’d calculated the odds.  I felt alive, as if this was what I was born to do.” </a:t>
            </a:r>
            <a:r>
              <a:rPr lang="en-US" dirty="0" err="1"/>
              <a:t>Pg</a:t>
            </a:r>
            <a:r>
              <a:rPr lang="en-US" dirty="0"/>
              <a:t> 72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804863"/>
          </a:xfrm>
        </p:spPr>
        <p:style>
          <a:lnRef idx="3">
            <a:schemeClr val="lt1"/>
          </a:lnRef>
          <a:fillRef idx="1">
            <a:schemeClr val="accent6"/>
          </a:fillRef>
          <a:effectRef idx="1">
            <a:schemeClr val="accent6"/>
          </a:effectRef>
          <a:fontRef idx="minor">
            <a:schemeClr val="lt1"/>
          </a:fontRef>
        </p:style>
        <p:txBody>
          <a:bodyPr/>
          <a:lstStyle/>
          <a:p>
            <a:pPr marL="274320" indent="-256032" eaLnBrk="1" fontAlgn="auto" hangingPunct="1">
              <a:spcAft>
                <a:spcPts val="0"/>
              </a:spcAft>
              <a:defRPr/>
            </a:pPr>
            <a:r>
              <a:rPr lang="en-US" dirty="0" smtClean="0"/>
              <a:t>Use these excerpts to sketch WILLIAM’s room.  Annotate your drawing to explain what these objects tell us about him.</a:t>
            </a:r>
            <a:endParaRPr lang="en-US" dirty="0"/>
          </a:p>
        </p:txBody>
      </p:sp>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dirty="0" smtClean="0">
                <a:latin typeface="Cracked"/>
                <a:cs typeface="Cracked"/>
              </a:rPr>
              <a:t>THURSDAY: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WILLIAM</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6" name="TextBox 5"/>
          <p:cNvSpPr txBox="1"/>
          <p:nvPr/>
        </p:nvSpPr>
        <p:spPr>
          <a:xfrm>
            <a:off x="4257218" y="1167852"/>
            <a:ext cx="4633923" cy="4247317"/>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dirty="0"/>
              <a:t>“Dad’s room was a heap.  Curls of wallpaper peeled from the walls revealing old layers of sick-yellow paint.  Magazines littered on the floor, mostly girly </a:t>
            </a:r>
            <a:r>
              <a:rPr lang="en-US" dirty="0" err="1"/>
              <a:t>mags</a:t>
            </a:r>
            <a:r>
              <a:rPr lang="en-US" dirty="0"/>
              <a:t> and copies of </a:t>
            </a:r>
            <a:r>
              <a:rPr lang="en-US" i="1" dirty="0"/>
              <a:t>Exchange &amp; Mart</a:t>
            </a:r>
            <a:r>
              <a:rPr lang="en-US" dirty="0"/>
              <a:t>.  A few paperback books, too – Westerns, stupid romances.  I kicked them into a pile.  The bed – a big high thing with a solid wood headboard – was unmade and smelled unwashed.  Bits of broken biscuits and breadcrumbs lay scattered beneath the duvet and three whitish pillows were scrunched up against the headboard, each one </a:t>
            </a:r>
            <a:r>
              <a:rPr lang="en-US" dirty="0" err="1"/>
              <a:t>discoloured</a:t>
            </a:r>
            <a:r>
              <a:rPr lang="en-US" dirty="0"/>
              <a:t> with the stain of Dad’s hair oil.” </a:t>
            </a:r>
            <a:r>
              <a:rPr lang="en-US" dirty="0" err="1"/>
              <a:t>Pg</a:t>
            </a:r>
            <a:r>
              <a:rPr lang="en-US" dirty="0"/>
              <a:t> 52</a:t>
            </a:r>
          </a:p>
        </p:txBody>
      </p:sp>
      <p:sp>
        <p:nvSpPr>
          <p:cNvPr id="10" name="TextBox 9"/>
          <p:cNvSpPr txBox="1"/>
          <p:nvPr/>
        </p:nvSpPr>
        <p:spPr>
          <a:xfrm>
            <a:off x="342380" y="1167852"/>
            <a:ext cx="3712801" cy="3693319"/>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fontAlgn="auto">
              <a:spcBef>
                <a:spcPts val="0"/>
              </a:spcBef>
              <a:spcAft>
                <a:spcPts val="0"/>
              </a:spcAft>
              <a:defRPr/>
            </a:pPr>
            <a:r>
              <a:rPr lang="en-US" dirty="0"/>
              <a:t>“Dad liked to order things from catalogues.  Gardening equipment, tools, pens, radios, Elvis Presley clocks, shirts, hats, anything.  When the stuff was delivered he’d hide upstairs so the delivery man would have to leave whatever it was round the back and Dad wouldn’t have to sign for it.  Then he’d claim that he never received what he’d ordered and he’d sell the stuff down the pub.” </a:t>
            </a:r>
            <a:r>
              <a:rPr lang="en-US" dirty="0" err="1"/>
              <a:t>Pg</a:t>
            </a:r>
            <a:r>
              <a:rPr lang="en-US" dirty="0"/>
              <a:t> 50</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dirty="0" smtClean="0">
                <a:latin typeface="Cracked"/>
                <a:cs typeface="Cracked"/>
              </a:rPr>
              <a:t>THURSDAY: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WILLIAM</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6" name="TextBox 5"/>
          <p:cNvSpPr txBox="1"/>
          <p:nvPr/>
        </p:nvSpPr>
        <p:spPr>
          <a:xfrm>
            <a:off x="4257675" y="428625"/>
            <a:ext cx="4064000" cy="1477963"/>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defRPr/>
            </a:pPr>
            <a:r>
              <a:rPr lang="en-US" dirty="0"/>
              <a:t>THINK ABOUT THE DIFFERENCE BETWEEN WILLIAM and MARTYN’S ROOMS.  WHAT DOES THIS TELL US ABOUT BOTH OF THEM?</a:t>
            </a:r>
          </a:p>
        </p:txBody>
      </p:sp>
      <p:sp>
        <p:nvSpPr>
          <p:cNvPr id="10" name="TextBox 9"/>
          <p:cNvSpPr txBox="1"/>
          <p:nvPr/>
        </p:nvSpPr>
        <p:spPr>
          <a:xfrm>
            <a:off x="342381" y="850320"/>
            <a:ext cx="3712801" cy="2585323"/>
          </a:xfrm>
          <a:prstGeom prst="rect">
            <a:avLst/>
          </a:prstGeom>
        </p:spPr>
        <p:style>
          <a:lnRef idx="0">
            <a:schemeClr val="dk1"/>
          </a:lnRef>
          <a:fillRef idx="3">
            <a:schemeClr val="dk1"/>
          </a:fillRef>
          <a:effectRef idx="3">
            <a:schemeClr val="dk1"/>
          </a:effectRef>
          <a:fontRef idx="minor">
            <a:schemeClr val="lt1"/>
          </a:fontRef>
        </p:style>
        <p:txBody>
          <a:bodyPr>
            <a:spAutoFit/>
          </a:bodyPr>
          <a:lstStyle/>
          <a:p>
            <a:pPr fontAlgn="auto">
              <a:spcBef>
                <a:spcPts val="0"/>
              </a:spcBef>
              <a:spcAft>
                <a:spcPts val="0"/>
              </a:spcAft>
              <a:defRPr/>
            </a:pPr>
            <a:r>
              <a:rPr lang="en-US" dirty="0"/>
              <a:t>“There was one from a woman called Maeve.  Stapled to the top was a cutting from a lonely hearts magazine: </a:t>
            </a:r>
            <a:r>
              <a:rPr lang="en-US" i="1" dirty="0"/>
              <a:t>EASY GOING 50’s FEMALE, slim and attractive, seeks younger male, 35-40, for dances and drinks.  Photo appreciated.</a:t>
            </a:r>
            <a:r>
              <a:rPr lang="en-US" dirty="0"/>
              <a:t> The letter from Maeve thanked Dad for his offer, but no thanks.” </a:t>
            </a:r>
            <a:r>
              <a:rPr lang="en-US" dirty="0" err="1"/>
              <a:t>Pg</a:t>
            </a:r>
            <a:r>
              <a:rPr lang="en-US" dirty="0"/>
              <a:t> 53</a:t>
            </a:r>
          </a:p>
        </p:txBody>
      </p:sp>
      <p:sp>
        <p:nvSpPr>
          <p:cNvPr id="4" name="TextBox 3"/>
          <p:cNvSpPr txBox="1"/>
          <p:nvPr/>
        </p:nvSpPr>
        <p:spPr>
          <a:xfrm>
            <a:off x="4257218" y="2153864"/>
            <a:ext cx="4063821" cy="2308324"/>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en-US" dirty="0"/>
              <a:t>“There was empty space all around him, as if no one wanted to get too close.  An exclusion zone.  Even Mum was leaning away from him as he lurched towards the camera with a boozy leer on his face stabbing into the wedding cake with a long carving knife.” </a:t>
            </a:r>
            <a:r>
              <a:rPr lang="en-US" dirty="0" err="1"/>
              <a:t>Pg</a:t>
            </a:r>
            <a:r>
              <a:rPr lang="en-US" dirty="0"/>
              <a:t> 54</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1093788"/>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r>
              <a:rPr lang="en-US" dirty="0" smtClean="0"/>
              <a:t>Draw Alex but show her as TWO separate people.  The one </a:t>
            </a:r>
            <a:r>
              <a:rPr lang="en-US" dirty="0" err="1" smtClean="0"/>
              <a:t>Martyn</a:t>
            </a:r>
            <a:r>
              <a:rPr lang="en-US" dirty="0" smtClean="0"/>
              <a:t> sees and the </a:t>
            </a:r>
            <a:r>
              <a:rPr lang="en-US" b="1" dirty="0" smtClean="0"/>
              <a:t>real </a:t>
            </a:r>
            <a:r>
              <a:rPr lang="en-US" dirty="0" smtClean="0"/>
              <a:t>Alex.  Use these excerpts and your own ideas to annotate your drawing.</a:t>
            </a:r>
            <a:endParaRPr lang="en-US" dirty="0"/>
          </a:p>
        </p:txBody>
      </p:sp>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dirty="0" smtClean="0">
                <a:latin typeface="Cracked"/>
                <a:cs typeface="Cracked"/>
              </a:rPr>
              <a:t>THURSDAY: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ALEX</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6" name="TextBox 5"/>
          <p:cNvSpPr txBox="1"/>
          <p:nvPr/>
        </p:nvSpPr>
        <p:spPr>
          <a:xfrm>
            <a:off x="342900" y="2593975"/>
            <a:ext cx="4064000" cy="175418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dirty="0"/>
              <a:t>“I turned to face Alex.  For the briefest of moments I didn’t </a:t>
            </a:r>
            <a:r>
              <a:rPr lang="en-US" dirty="0" err="1"/>
              <a:t>recognise</a:t>
            </a:r>
            <a:r>
              <a:rPr lang="en-US" dirty="0"/>
              <a:t> her, she was a stranger.  But almost immediately the illusion lifted.  It must have been the light or something.” </a:t>
            </a:r>
            <a:r>
              <a:rPr lang="en-US" dirty="0" err="1"/>
              <a:t>Pg</a:t>
            </a:r>
            <a:r>
              <a:rPr lang="en-US" dirty="0"/>
              <a:t> 56</a:t>
            </a:r>
          </a:p>
        </p:txBody>
      </p:sp>
      <p:sp>
        <p:nvSpPr>
          <p:cNvPr id="10" name="TextBox 9"/>
          <p:cNvSpPr txBox="1"/>
          <p:nvPr/>
        </p:nvSpPr>
        <p:spPr>
          <a:xfrm>
            <a:off x="342900" y="1493838"/>
            <a:ext cx="4064000" cy="922337"/>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fontAlgn="auto">
              <a:spcBef>
                <a:spcPts val="0"/>
              </a:spcBef>
              <a:spcAft>
                <a:spcPts val="0"/>
              </a:spcAft>
              <a:defRPr/>
            </a:pPr>
            <a:r>
              <a:rPr lang="en-US" dirty="0"/>
              <a:t>“She stared at me with those big brown eyes.  It was impossible to tell what she was thinking.” </a:t>
            </a:r>
            <a:r>
              <a:rPr lang="en-US" dirty="0" err="1"/>
              <a:t>Pg</a:t>
            </a:r>
            <a:r>
              <a:rPr lang="en-US" dirty="0"/>
              <a:t> 56</a:t>
            </a:r>
          </a:p>
        </p:txBody>
      </p:sp>
      <p:sp>
        <p:nvSpPr>
          <p:cNvPr id="4" name="TextBox 3"/>
          <p:cNvSpPr txBox="1"/>
          <p:nvPr/>
        </p:nvSpPr>
        <p:spPr>
          <a:xfrm>
            <a:off x="4660900" y="1485900"/>
            <a:ext cx="4064000" cy="2862263"/>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en-US" dirty="0"/>
              <a:t>“It was hard to tell if she was joking or not.  Her face looked serious, but she could have been putting it on, acting stupid to trap me into correcting her.  She did that sometimes.  Then when I did correct her she’d smile to show me she was putting it on, and I’d feel stupid for having believed she could be so stupid…” </a:t>
            </a:r>
            <a:r>
              <a:rPr lang="en-US" dirty="0" err="1"/>
              <a:t>Pg</a:t>
            </a:r>
            <a:r>
              <a:rPr lang="en-US" dirty="0"/>
              <a:t> 61</a:t>
            </a:r>
          </a:p>
        </p:txBody>
      </p:sp>
      <p:sp>
        <p:nvSpPr>
          <p:cNvPr id="5" name="TextBox 4"/>
          <p:cNvSpPr txBox="1"/>
          <p:nvPr/>
        </p:nvSpPr>
        <p:spPr>
          <a:xfrm>
            <a:off x="1347788" y="4516438"/>
            <a:ext cx="7377112" cy="922337"/>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r>
              <a:rPr lang="en-US" dirty="0"/>
              <a:t>“I felt Alex’s eyes watching me.  We looked at each other.  I saw uncertainty in her face.  Fear, perhaps.  Or was it something else?  Understanding? A silent suggestion?” </a:t>
            </a:r>
            <a:r>
              <a:rPr lang="en-US" dirty="0" err="1"/>
              <a:t>Pg</a:t>
            </a:r>
            <a:r>
              <a:rPr lang="en-US" dirty="0"/>
              <a:t> 70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2025" y="5459862"/>
            <a:ext cx="7796658" cy="914400"/>
          </a:xfrm>
        </p:spPr>
        <p:txBody>
          <a:bodyPr/>
          <a:lstStyle/>
          <a:p>
            <a:pPr eaLnBrk="1" fontAlgn="auto" hangingPunct="1">
              <a:spcAft>
                <a:spcPts val="0"/>
              </a:spcAft>
              <a:defRPr/>
            </a:pPr>
            <a:r>
              <a:rPr lang="en-US" sz="6000" b="1" dirty="0" smtClean="0">
                <a:ln w="18000">
                  <a:solidFill>
                    <a:srgbClr val="FFFFFF"/>
                  </a:solidFill>
                  <a:prstDash val="solid"/>
                  <a:miter lim="800000"/>
                </a:ln>
                <a:solidFill>
                  <a:schemeClr val="accent1"/>
                </a:solidFill>
                <a:effectLst>
                  <a:outerShdw blurRad="25500" dist="23000" dir="7020000" algn="tl">
                    <a:srgbClr val="000000">
                      <a:alpha val="50000"/>
                    </a:srgbClr>
                  </a:outerShdw>
                </a:effectLst>
                <a:latin typeface="Cracked"/>
                <a:cs typeface="Cracked"/>
              </a:rPr>
              <a:t>RELATIONSHIP MAP</a:t>
            </a:r>
            <a:endParaRPr lang="en-US" sz="6000" b="1" dirty="0">
              <a:ln w="18000">
                <a:solidFill>
                  <a:srgbClr val="FFFFFF"/>
                </a:solidFill>
                <a:prstDash val="solid"/>
                <a:miter lim="800000"/>
              </a:ln>
              <a:solidFill>
                <a:schemeClr val="accent1"/>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graphicFrame>
        <p:nvGraphicFramePr>
          <p:cNvPr id="5" name="Content Placeholder 4"/>
          <p:cNvGraphicFramePr>
            <a:graphicFrameLocks noGrp="1"/>
          </p:cNvGraphicFramePr>
          <p:nvPr>
            <p:ph idx="1"/>
          </p:nvPr>
        </p:nvGraphicFramePr>
        <p:xfrm>
          <a:off x="342381" y="317532"/>
          <a:ext cx="8478930" cy="45006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ounded Rectangular Callout 1"/>
          <p:cNvSpPr/>
          <p:nvPr/>
        </p:nvSpPr>
        <p:spPr>
          <a:xfrm>
            <a:off x="648829" y="566035"/>
            <a:ext cx="2954242" cy="1863775"/>
          </a:xfrm>
          <a:prstGeom prst="wedgeRoundRectCallout">
            <a:avLst>
              <a:gd name="adj1" fmla="val 10475"/>
              <a:gd name="adj2" fmla="val 113611"/>
              <a:gd name="adj3" fmla="val 16667"/>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991" name="TextBox 3"/>
          <p:cNvSpPr txBox="1">
            <a:spLocks noChangeArrowheads="1"/>
          </p:cNvSpPr>
          <p:nvPr/>
        </p:nvSpPr>
        <p:spPr bwMode="auto">
          <a:xfrm>
            <a:off x="855663" y="855663"/>
            <a:ext cx="2554287" cy="1200150"/>
          </a:xfrm>
          <a:prstGeom prst="rect">
            <a:avLst/>
          </a:prstGeom>
          <a:noFill/>
          <a:ln w="9525">
            <a:noFill/>
            <a:miter lim="800000"/>
            <a:headEnd/>
            <a:tailEnd/>
          </a:ln>
        </p:spPr>
        <p:txBody>
          <a:bodyPr>
            <a:spAutoFit/>
          </a:bodyPr>
          <a:lstStyle/>
          <a:p>
            <a:r>
              <a:rPr lang="en-US">
                <a:latin typeface="Palatino Linotype" pitchFamily="18" charset="0"/>
              </a:rPr>
              <a:t>Add a speech bubble for each character expressing how </a:t>
            </a:r>
            <a:r>
              <a:rPr lang="en-US" b="1">
                <a:latin typeface="Palatino Linotype" pitchFamily="18" charset="0"/>
              </a:rPr>
              <a:t>THEY </a:t>
            </a:r>
            <a:r>
              <a:rPr lang="en-US">
                <a:latin typeface="Palatino Linotype" pitchFamily="18" charset="0"/>
              </a:rPr>
              <a:t>feel about Martyn.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806450"/>
          </a:xfrm>
        </p:spPr>
        <p:style>
          <a:lnRef idx="3">
            <a:schemeClr val="lt1"/>
          </a:lnRef>
          <a:fillRef idx="1">
            <a:schemeClr val="accent1"/>
          </a:fillRef>
          <a:effectRef idx="1">
            <a:schemeClr val="accent1"/>
          </a:effectRef>
          <a:fontRef idx="minor">
            <a:schemeClr val="lt1"/>
          </a:fontRef>
        </p:style>
        <p:txBody>
          <a:bodyPr>
            <a:normAutofit fontScale="92500"/>
          </a:bodyPr>
          <a:lstStyle/>
          <a:p>
            <a:pPr marL="274320" indent="-256032" eaLnBrk="1" fontAlgn="auto" hangingPunct="1">
              <a:spcAft>
                <a:spcPts val="0"/>
              </a:spcAft>
              <a:defRPr/>
            </a:pPr>
            <a:r>
              <a:rPr lang="en-US" dirty="0" smtClean="0"/>
              <a:t>Skim back over this section and complete </a:t>
            </a:r>
            <a:r>
              <a:rPr lang="en-US" b="1" dirty="0" smtClean="0"/>
              <a:t>one </a:t>
            </a:r>
            <a:r>
              <a:rPr lang="en-US" dirty="0" smtClean="0"/>
              <a:t>of the following tasks.  </a:t>
            </a:r>
            <a:r>
              <a:rPr lang="en-US" b="1" dirty="0" smtClean="0"/>
              <a:t>DO NOT DO THE SAME AS LAST TIME!</a:t>
            </a: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FRIDAY: Plot</a:t>
            </a:r>
            <a:endParaRPr lang="en-US" dirty="0">
              <a:latin typeface="Cracked"/>
              <a:cs typeface="Cracked"/>
            </a:endParaRPr>
          </a:p>
        </p:txBody>
      </p:sp>
      <p:sp>
        <p:nvSpPr>
          <p:cNvPr id="5" name="TextBox 4"/>
          <p:cNvSpPr txBox="1"/>
          <p:nvPr/>
        </p:nvSpPr>
        <p:spPr>
          <a:xfrm>
            <a:off x="5204435" y="4485981"/>
            <a:ext cx="3589266" cy="203132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marL="285750" indent="-285750" fontAlgn="auto">
              <a:spcBef>
                <a:spcPts val="0"/>
              </a:spcBef>
              <a:spcAft>
                <a:spcPts val="0"/>
              </a:spcAft>
              <a:buFontTx/>
              <a:buChar char="•"/>
              <a:defRPr/>
            </a:pPr>
            <a:r>
              <a:rPr lang="en-US" dirty="0"/>
              <a:t>Do you </a:t>
            </a:r>
            <a:r>
              <a:rPr lang="en-US" b="1" dirty="0"/>
              <a:t>really</a:t>
            </a:r>
            <a:r>
              <a:rPr lang="en-US" dirty="0"/>
              <a:t> know what happens in this chapter?</a:t>
            </a:r>
          </a:p>
          <a:p>
            <a:pPr fontAlgn="auto">
              <a:spcBef>
                <a:spcPts val="0"/>
              </a:spcBef>
              <a:spcAft>
                <a:spcPts val="0"/>
              </a:spcAft>
              <a:defRPr/>
            </a:pPr>
            <a:endParaRPr lang="en-US" dirty="0"/>
          </a:p>
          <a:p>
            <a:pPr marL="285750" indent="-285750" fontAlgn="auto">
              <a:spcBef>
                <a:spcPts val="0"/>
              </a:spcBef>
              <a:spcAft>
                <a:spcPts val="0"/>
              </a:spcAft>
              <a:buFontTx/>
              <a:buChar char="•"/>
              <a:defRPr/>
            </a:pPr>
            <a:r>
              <a:rPr lang="en-US" dirty="0"/>
              <a:t>Could you </a:t>
            </a:r>
            <a:r>
              <a:rPr lang="en-US" b="1" dirty="0"/>
              <a:t>confidently</a:t>
            </a:r>
            <a:r>
              <a:rPr lang="en-US" dirty="0"/>
              <a:t> explain what happens in this chapter to someone who hasn’t read the book?</a:t>
            </a:r>
          </a:p>
        </p:txBody>
      </p:sp>
      <p:graphicFrame>
        <p:nvGraphicFramePr>
          <p:cNvPr id="6" name="Table 5"/>
          <p:cNvGraphicFramePr>
            <a:graphicFrameLocks noGrp="1"/>
          </p:cNvGraphicFramePr>
          <p:nvPr/>
        </p:nvGraphicFramePr>
        <p:xfrm>
          <a:off x="1524000" y="1784350"/>
          <a:ext cx="6096000" cy="2377440"/>
        </p:xfrm>
        <a:graphic>
          <a:graphicData uri="http://schemas.openxmlformats.org/drawingml/2006/table">
            <a:tbl>
              <a:tblPr firstRow="1" bandRow="1">
                <a:tableStyleId>{16D9F66E-5EB9-4882-86FB-DCBF35E3C3E4}</a:tableStyleId>
              </a:tblPr>
              <a:tblGrid>
                <a:gridCol w="3048000"/>
                <a:gridCol w="3048000"/>
              </a:tblGrid>
              <a:tr h="370840">
                <a:tc>
                  <a:txBody>
                    <a:bodyPr/>
                    <a:lstStyle/>
                    <a:p>
                      <a:r>
                        <a:rPr lang="en-US" b="0" i="0" dirty="0" smtClean="0"/>
                        <a:t>1.  </a:t>
                      </a:r>
                      <a:r>
                        <a:rPr lang="en-US" b="0" i="0" dirty="0" err="1" smtClean="0"/>
                        <a:t>Summarise</a:t>
                      </a:r>
                      <a:r>
                        <a:rPr lang="en-US" b="0" i="0" dirty="0" smtClean="0"/>
                        <a:t> the</a:t>
                      </a:r>
                      <a:r>
                        <a:rPr lang="en-US" b="0" i="0" baseline="0" dirty="0" smtClean="0"/>
                        <a:t> entire chapter into TEN bullet points.</a:t>
                      </a:r>
                      <a:endParaRPr lang="en-US" b="0" i="0" dirty="0"/>
                    </a:p>
                  </a:txBody>
                  <a:tcPr/>
                </a:tc>
                <a:tc>
                  <a:txBody>
                    <a:bodyPr/>
                    <a:lstStyle/>
                    <a:p>
                      <a:r>
                        <a:rPr lang="en-US" b="0" i="0" dirty="0" smtClean="0"/>
                        <a:t>2.  Create a mind-map</a:t>
                      </a:r>
                      <a:r>
                        <a:rPr lang="en-US" b="0" i="0" baseline="0" dirty="0" smtClean="0"/>
                        <a:t> showing the key plot developments in this chapter.</a:t>
                      </a:r>
                      <a:endParaRPr lang="en-US" b="0" i="0" dirty="0"/>
                    </a:p>
                  </a:txBody>
                  <a:tcPr/>
                </a:tc>
              </a:tr>
              <a:tr h="370840">
                <a:tc>
                  <a:txBody>
                    <a:bodyPr/>
                    <a:lstStyle/>
                    <a:p>
                      <a:r>
                        <a:rPr lang="en-US" b="0" i="0" dirty="0" smtClean="0"/>
                        <a:t>3.  Timeline the key plot developments in this</a:t>
                      </a:r>
                      <a:r>
                        <a:rPr lang="en-US" b="0" i="0" baseline="0" dirty="0" smtClean="0"/>
                        <a:t> chapter.  Indicate the time of day each thing happens.</a:t>
                      </a:r>
                      <a:endParaRPr lang="en-US" b="0" i="0" dirty="0"/>
                    </a:p>
                  </a:txBody>
                  <a:tcPr/>
                </a:tc>
                <a:tc>
                  <a:txBody>
                    <a:bodyPr/>
                    <a:lstStyle/>
                    <a:p>
                      <a:r>
                        <a:rPr lang="en-US" b="0" i="0" dirty="0" smtClean="0"/>
                        <a:t>4.  Roughly</a:t>
                      </a:r>
                      <a:r>
                        <a:rPr lang="en-US" b="0" i="0" baseline="0" dirty="0" smtClean="0"/>
                        <a:t> storyboard the chapter including all of the major plot developments.</a:t>
                      </a:r>
                      <a:endParaRPr lang="en-US" b="0" i="0" dirty="0"/>
                    </a:p>
                  </a:txBody>
                  <a:tcPr/>
                </a:tc>
              </a:tr>
            </a:tbl>
          </a:graphicData>
        </a:graphic>
      </p:graphicFrame>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1341438" y="661988"/>
            <a:ext cx="3273425" cy="639762"/>
          </a:xfrm>
        </p:spPr>
        <p:txBody>
          <a:bodyPr/>
          <a:lstStyle/>
          <a:p>
            <a:pPr eaLnBrk="1" fontAlgn="auto" hangingPunct="1">
              <a:spcAft>
                <a:spcPts val="0"/>
              </a:spcAft>
              <a:defRPr/>
            </a:pPr>
            <a:r>
              <a:rPr lang="en-US" dirty="0" smtClean="0"/>
              <a:t>CONVENTIONS of CRIME FICTION</a:t>
            </a:r>
            <a:endParaRPr lang="en-US" dirty="0"/>
          </a:p>
        </p:txBody>
      </p:sp>
      <p:sp>
        <p:nvSpPr>
          <p:cNvPr id="9" name="Content Placeholder 8"/>
          <p:cNvSpPr>
            <a:spLocks noGrp="1"/>
          </p:cNvSpPr>
          <p:nvPr>
            <p:ph sz="half" idx="2"/>
          </p:nvPr>
        </p:nvSpPr>
        <p:spPr>
          <a:xfrm>
            <a:off x="777875" y="1371600"/>
            <a:ext cx="4095750" cy="3681413"/>
          </a:xfrm>
        </p:spPr>
        <p:txBody>
          <a:bodyPr>
            <a:normAutofit fontScale="77500" lnSpcReduction="20000"/>
          </a:bodyPr>
          <a:lstStyle/>
          <a:p>
            <a:pPr marL="274320" indent="-256032" eaLnBrk="1" fontAlgn="auto" hangingPunct="1">
              <a:spcAft>
                <a:spcPts val="0"/>
              </a:spcAft>
              <a:defRPr/>
            </a:pPr>
            <a:r>
              <a:rPr lang="en-US" dirty="0" smtClean="0"/>
              <a:t>3 key groups of characters: officers of the law, suspects, victims.</a:t>
            </a:r>
          </a:p>
          <a:p>
            <a:pPr marL="274320" indent="-256032" eaLnBrk="1" fontAlgn="auto" hangingPunct="1">
              <a:spcAft>
                <a:spcPts val="0"/>
              </a:spcAft>
              <a:defRPr/>
            </a:pPr>
            <a:r>
              <a:rPr lang="en-US" dirty="0"/>
              <a:t>The hero is an officer of the law</a:t>
            </a:r>
            <a:r>
              <a:rPr lang="en-US" dirty="0" smtClean="0"/>
              <a:t>.  </a:t>
            </a:r>
          </a:p>
          <a:p>
            <a:pPr marL="274320" indent="-256032" eaLnBrk="1" fontAlgn="auto" hangingPunct="1">
              <a:spcAft>
                <a:spcPts val="0"/>
              </a:spcAft>
              <a:defRPr/>
            </a:pPr>
            <a:r>
              <a:rPr lang="en-US" dirty="0" smtClean="0"/>
              <a:t>We are made to sympathize with the victim.</a:t>
            </a:r>
          </a:p>
          <a:p>
            <a:pPr marL="274320" indent="-256032" eaLnBrk="1" fontAlgn="auto" hangingPunct="1">
              <a:spcAft>
                <a:spcPts val="0"/>
              </a:spcAft>
              <a:defRPr/>
            </a:pPr>
            <a:r>
              <a:rPr lang="en-US" dirty="0" smtClean="0"/>
              <a:t>Binary opposition: truth/justice VS evil/disorder</a:t>
            </a:r>
          </a:p>
          <a:p>
            <a:pPr marL="274320" indent="-256032" eaLnBrk="1" fontAlgn="auto" hangingPunct="1">
              <a:spcAft>
                <a:spcPts val="0"/>
              </a:spcAft>
              <a:defRPr/>
            </a:pPr>
            <a:r>
              <a:rPr lang="en-US" dirty="0" smtClean="0"/>
              <a:t>Either a </a:t>
            </a:r>
            <a:r>
              <a:rPr lang="en-US" b="1" dirty="0" smtClean="0"/>
              <a:t>closed narrative </a:t>
            </a:r>
            <a:r>
              <a:rPr lang="en-US" dirty="0" smtClean="0"/>
              <a:t>– we have to wait until the end to find out who committed the crime OR an </a:t>
            </a:r>
            <a:r>
              <a:rPr lang="en-US" b="1" dirty="0" smtClean="0"/>
              <a:t>open narrative</a:t>
            </a:r>
            <a:r>
              <a:rPr lang="en-US" dirty="0" smtClean="0"/>
              <a:t> – we know who committed the crime from the start.</a:t>
            </a:r>
          </a:p>
        </p:txBody>
      </p:sp>
      <p:sp>
        <p:nvSpPr>
          <p:cNvPr id="3" name="Title 2"/>
          <p:cNvSpPr>
            <a:spLocks noGrp="1"/>
          </p:cNvSpPr>
          <p:nvPr>
            <p:ph type="title"/>
          </p:nvPr>
        </p:nvSpPr>
        <p:spPr>
          <a:xfrm>
            <a:off x="777875" y="5668370"/>
            <a:ext cx="7543800" cy="914400"/>
          </a:xfrm>
        </p:spPr>
        <p:txBody>
          <a:bodyPr/>
          <a:lstStyle/>
          <a:p>
            <a:pPr eaLnBrk="1" fontAlgn="auto" hangingPunct="1">
              <a:spcAft>
                <a:spcPts val="0"/>
              </a:spcAft>
              <a:defRPr/>
            </a:pPr>
            <a:r>
              <a:rPr lang="en-US" dirty="0" smtClean="0">
                <a:latin typeface="Cracked"/>
                <a:cs typeface="Cracked"/>
              </a:rPr>
              <a:t>An unconventional crime novel</a:t>
            </a:r>
            <a:endParaRPr lang="en-US" dirty="0">
              <a:latin typeface="Cracked"/>
              <a:cs typeface="Cracked"/>
            </a:endParaRPr>
          </a:p>
        </p:txBody>
      </p:sp>
      <p:sp>
        <p:nvSpPr>
          <p:cNvPr id="12" name="TextBox 11"/>
          <p:cNvSpPr txBox="1"/>
          <p:nvPr/>
        </p:nvSpPr>
        <p:spPr>
          <a:xfrm>
            <a:off x="5245100" y="800100"/>
            <a:ext cx="3189288" cy="34163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marL="285750" indent="-285750" fontAlgn="auto">
              <a:spcBef>
                <a:spcPts val="0"/>
              </a:spcBef>
              <a:spcAft>
                <a:spcPts val="0"/>
              </a:spcAft>
              <a:buFontTx/>
              <a:buChar char="•"/>
              <a:defRPr/>
            </a:pPr>
            <a:r>
              <a:rPr lang="en-US" dirty="0"/>
              <a:t>Which of these does ‘</a:t>
            </a:r>
            <a:r>
              <a:rPr lang="en-US" dirty="0" err="1"/>
              <a:t>Martyn</a:t>
            </a:r>
            <a:r>
              <a:rPr lang="en-US" dirty="0"/>
              <a:t> Pig’ uphold?  Which does it challenge?</a:t>
            </a:r>
          </a:p>
          <a:p>
            <a:pPr fontAlgn="auto">
              <a:spcBef>
                <a:spcPts val="0"/>
              </a:spcBef>
              <a:spcAft>
                <a:spcPts val="0"/>
              </a:spcAft>
              <a:defRPr/>
            </a:pPr>
            <a:endParaRPr lang="en-US" dirty="0"/>
          </a:p>
          <a:p>
            <a:pPr marL="285750" indent="-285750" fontAlgn="auto">
              <a:spcBef>
                <a:spcPts val="0"/>
              </a:spcBef>
              <a:spcAft>
                <a:spcPts val="0"/>
              </a:spcAft>
              <a:buFontTx/>
              <a:buChar char="•"/>
              <a:defRPr/>
            </a:pPr>
            <a:r>
              <a:rPr lang="en-US" dirty="0"/>
              <a:t>Is the book a HYBRID of crime and another genre?</a:t>
            </a:r>
          </a:p>
          <a:p>
            <a:pPr fontAlgn="auto">
              <a:spcBef>
                <a:spcPts val="0"/>
              </a:spcBef>
              <a:spcAft>
                <a:spcPts val="0"/>
              </a:spcAft>
              <a:defRPr/>
            </a:pPr>
            <a:endParaRPr lang="en-US" dirty="0"/>
          </a:p>
          <a:p>
            <a:pPr marL="285750" indent="-285750" fontAlgn="auto">
              <a:spcBef>
                <a:spcPts val="0"/>
              </a:spcBef>
              <a:spcAft>
                <a:spcPts val="0"/>
              </a:spcAft>
              <a:buFontTx/>
              <a:buChar char="•"/>
              <a:defRPr/>
            </a:pPr>
            <a:r>
              <a:rPr lang="en-US" dirty="0"/>
              <a:t>What do you think is the </a:t>
            </a:r>
            <a:r>
              <a:rPr lang="en-US" b="1" dirty="0"/>
              <a:t>most important</a:t>
            </a:r>
            <a:r>
              <a:rPr lang="en-US" dirty="0"/>
              <a:t> generic decision Kevin Brooks made?  Why?</a:t>
            </a:r>
          </a:p>
          <a:p>
            <a:pPr fontAlgn="auto">
              <a:spcBef>
                <a:spcPts val="0"/>
              </a:spcBef>
              <a:spcAft>
                <a:spcPts val="0"/>
              </a:spcAft>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2025" y="5459862"/>
            <a:ext cx="7796658" cy="914400"/>
          </a:xfrm>
        </p:spPr>
        <p:txBody>
          <a:bodyPr/>
          <a:lstStyle/>
          <a:p>
            <a:pPr eaLnBrk="1" fontAlgn="auto" hangingPunct="1">
              <a:spcAft>
                <a:spcPts val="0"/>
              </a:spcAft>
              <a:defRPr/>
            </a:pPr>
            <a:r>
              <a:rPr lang="en-US" sz="6000" b="1" dirty="0" smtClean="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rPr>
              <a:t>THEMES: </a:t>
            </a:r>
            <a:r>
              <a:rPr lang="en-US" sz="6000" b="1" dirty="0" smtClean="0">
                <a:ln w="18000">
                  <a:solidFill>
                    <a:srgbClr val="FFFFFF"/>
                  </a:solidFill>
                  <a:prstDash val="solid"/>
                  <a:miter lim="800000"/>
                </a:ln>
                <a:effectLst>
                  <a:outerShdw blurRad="25500" dist="23000" dir="7020000" algn="tl">
                    <a:srgbClr val="000000">
                      <a:alpha val="50000"/>
                    </a:srgbClr>
                  </a:outerShdw>
                </a:effectLst>
                <a:latin typeface="Cracked"/>
                <a:cs typeface="Cracked"/>
              </a:rPr>
              <a:t>Thursday and Friday</a:t>
            </a:r>
            <a:endParaRPr lang="en-US" sz="6000" b="1" dirty="0">
              <a:ln w="18000">
                <a:solidFill>
                  <a:srgbClr val="FFFFFF"/>
                </a:solidFill>
                <a:prstDash val="solid"/>
                <a:miter lim="800000"/>
              </a:ln>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graphicFrame>
        <p:nvGraphicFramePr>
          <p:cNvPr id="4" name="Content Placeholder 3"/>
          <p:cNvGraphicFramePr>
            <a:graphicFrameLocks noGrp="1"/>
          </p:cNvGraphicFramePr>
          <p:nvPr>
            <p:ph idx="1"/>
          </p:nvPr>
        </p:nvGraphicFramePr>
        <p:xfrm>
          <a:off x="421797" y="313046"/>
          <a:ext cx="8358100" cy="4689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804863"/>
          </a:xfrm>
        </p:spPr>
        <p:style>
          <a:lnRef idx="3">
            <a:schemeClr val="lt1"/>
          </a:lnRef>
          <a:fillRef idx="1">
            <a:schemeClr val="accent2"/>
          </a:fillRef>
          <a:effectRef idx="1">
            <a:schemeClr val="accent2"/>
          </a:effectRef>
          <a:fontRef idx="minor">
            <a:schemeClr val="lt1"/>
          </a:fontRef>
        </p:style>
        <p:txBody>
          <a:bodyPr/>
          <a:lstStyle/>
          <a:p>
            <a:pPr marL="274320" indent="-256032" eaLnBrk="1" fontAlgn="auto" hangingPunct="1">
              <a:spcAft>
                <a:spcPts val="0"/>
              </a:spcAft>
              <a:defRPr/>
            </a:pPr>
            <a:r>
              <a:rPr lang="en-US" b="1" dirty="0" smtClean="0"/>
              <a:t>SCAN</a:t>
            </a:r>
            <a:r>
              <a:rPr lang="en-US" dirty="0" smtClean="0"/>
              <a:t> over these pages to add some ideas to your THEME MIND MAP for </a:t>
            </a:r>
            <a:r>
              <a:rPr lang="en-US" b="1" dirty="0" smtClean="0"/>
              <a:t>THURSDAY and FRIDAY</a:t>
            </a:r>
            <a:endParaRPr lang="en-US" b="1" dirty="0"/>
          </a:p>
        </p:txBody>
      </p:sp>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THEMES: </a:t>
            </a:r>
            <a:r>
              <a:rPr lang="en-US" sz="6000" b="1" dirty="0" smtClean="0">
                <a:ln w="18000">
                  <a:solidFill>
                    <a:schemeClr val="tx1"/>
                  </a:solidFill>
                  <a:prstDash val="solid"/>
                  <a:miter lim="800000"/>
                </a:ln>
                <a:solidFill>
                  <a:srgbClr val="FFFFFF"/>
                </a:solidFill>
                <a:effectLst>
                  <a:outerShdw blurRad="25500" dist="23000" dir="7020000" algn="tl">
                    <a:srgbClr val="000000">
                      <a:alpha val="50000"/>
                    </a:srgbClr>
                  </a:outerShdw>
                </a:effectLst>
                <a:latin typeface="Cracked"/>
                <a:cs typeface="Cracked"/>
              </a:rPr>
              <a:t>Thursday and Friday</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graphicFrame>
        <p:nvGraphicFramePr>
          <p:cNvPr id="5" name="Table 4"/>
          <p:cNvGraphicFramePr>
            <a:graphicFrameLocks noGrp="1"/>
          </p:cNvGraphicFramePr>
          <p:nvPr/>
        </p:nvGraphicFramePr>
        <p:xfrm>
          <a:off x="661988" y="1169988"/>
          <a:ext cx="7658405" cy="3943926"/>
        </p:xfrm>
        <a:graphic>
          <a:graphicData uri="http://schemas.openxmlformats.org/drawingml/2006/table">
            <a:tbl>
              <a:tblPr firstRow="1" bandRow="1">
                <a:tableStyleId>{125E5076-3810-47DD-B79F-674D7AD40C01}</a:tableStyleId>
              </a:tblPr>
              <a:tblGrid>
                <a:gridCol w="874595"/>
                <a:gridCol w="6783810"/>
              </a:tblGrid>
              <a:tr h="438214">
                <a:tc>
                  <a:txBody>
                    <a:bodyPr/>
                    <a:lstStyle/>
                    <a:p>
                      <a:r>
                        <a:rPr lang="en-US" dirty="0" smtClean="0"/>
                        <a:t>Page</a:t>
                      </a:r>
                      <a:endParaRPr lang="en-US" dirty="0"/>
                    </a:p>
                  </a:txBody>
                  <a:tcPr/>
                </a:tc>
                <a:tc>
                  <a:txBody>
                    <a:bodyPr/>
                    <a:lstStyle/>
                    <a:p>
                      <a:r>
                        <a:rPr lang="en-US" dirty="0" smtClean="0"/>
                        <a:t>Description</a:t>
                      </a:r>
                      <a:endParaRPr lang="en-US" dirty="0"/>
                    </a:p>
                  </a:txBody>
                  <a:tcPr/>
                </a:tc>
              </a:tr>
              <a:tr h="438214">
                <a:tc>
                  <a:txBody>
                    <a:bodyPr/>
                    <a:lstStyle/>
                    <a:p>
                      <a:r>
                        <a:rPr lang="en-US" dirty="0" smtClean="0"/>
                        <a:t>46</a:t>
                      </a:r>
                      <a:endParaRPr lang="en-US" dirty="0"/>
                    </a:p>
                  </a:txBody>
                  <a:tcPr/>
                </a:tc>
                <a:tc>
                  <a:txBody>
                    <a:bodyPr/>
                    <a:lstStyle/>
                    <a:p>
                      <a:r>
                        <a:rPr lang="en-US" dirty="0" err="1" smtClean="0"/>
                        <a:t>Martyn’s</a:t>
                      </a:r>
                      <a:r>
                        <a:rPr lang="en-US" dirty="0" smtClean="0"/>
                        <a:t> dream and questioning his demons</a:t>
                      </a:r>
                      <a:endParaRPr lang="en-US" dirty="0"/>
                    </a:p>
                  </a:txBody>
                  <a:tcPr/>
                </a:tc>
              </a:tr>
              <a:tr h="438214">
                <a:tc>
                  <a:txBody>
                    <a:bodyPr/>
                    <a:lstStyle/>
                    <a:p>
                      <a:r>
                        <a:rPr lang="en-US" dirty="0" smtClean="0"/>
                        <a:t>49/50</a:t>
                      </a:r>
                      <a:endParaRPr lang="en-US" dirty="0"/>
                    </a:p>
                  </a:txBody>
                  <a:tcPr/>
                </a:tc>
                <a:tc>
                  <a:txBody>
                    <a:bodyPr/>
                    <a:lstStyle/>
                    <a:p>
                      <a:r>
                        <a:rPr lang="en-US" dirty="0" err="1" smtClean="0"/>
                        <a:t>Martyn</a:t>
                      </a:r>
                      <a:r>
                        <a:rPr lang="en-US" dirty="0" smtClean="0"/>
                        <a:t> thinks</a:t>
                      </a:r>
                      <a:r>
                        <a:rPr lang="en-US" baseline="0" dirty="0" smtClean="0"/>
                        <a:t> about fate</a:t>
                      </a:r>
                      <a:endParaRPr lang="en-US" dirty="0"/>
                    </a:p>
                  </a:txBody>
                  <a:tcPr/>
                </a:tc>
              </a:tr>
              <a:tr h="438214">
                <a:tc>
                  <a:txBody>
                    <a:bodyPr/>
                    <a:lstStyle/>
                    <a:p>
                      <a:r>
                        <a:rPr lang="en-US" dirty="0" smtClean="0"/>
                        <a:t>54</a:t>
                      </a:r>
                      <a:endParaRPr lang="en-US" dirty="0"/>
                    </a:p>
                  </a:txBody>
                  <a:tcPr/>
                </a:tc>
                <a:tc>
                  <a:txBody>
                    <a:bodyPr/>
                    <a:lstStyle/>
                    <a:p>
                      <a:r>
                        <a:rPr lang="en-US" dirty="0" smtClean="0"/>
                        <a:t>The wedding photo</a:t>
                      </a:r>
                      <a:endParaRPr lang="en-US" dirty="0"/>
                    </a:p>
                  </a:txBody>
                  <a:tcPr/>
                </a:tc>
              </a:tr>
              <a:tr h="438214">
                <a:tc>
                  <a:txBody>
                    <a:bodyPr/>
                    <a:lstStyle/>
                    <a:p>
                      <a:r>
                        <a:rPr lang="en-US" dirty="0" smtClean="0"/>
                        <a:t>58</a:t>
                      </a:r>
                      <a:endParaRPr lang="en-US" dirty="0"/>
                    </a:p>
                  </a:txBody>
                  <a:tcPr/>
                </a:tc>
                <a:tc>
                  <a:txBody>
                    <a:bodyPr/>
                    <a:lstStyle/>
                    <a:p>
                      <a:r>
                        <a:rPr lang="en-US" dirty="0" err="1" smtClean="0"/>
                        <a:t>Martyn</a:t>
                      </a:r>
                      <a:r>
                        <a:rPr lang="en-US" dirty="0" smtClean="0"/>
                        <a:t> protests his innocence</a:t>
                      </a:r>
                      <a:endParaRPr lang="en-US" dirty="0"/>
                    </a:p>
                  </a:txBody>
                  <a:tcPr/>
                </a:tc>
              </a:tr>
              <a:tr h="438214">
                <a:tc>
                  <a:txBody>
                    <a:bodyPr/>
                    <a:lstStyle/>
                    <a:p>
                      <a:r>
                        <a:rPr lang="en-US" dirty="0" smtClean="0"/>
                        <a:t>61</a:t>
                      </a:r>
                      <a:endParaRPr lang="en-US" dirty="0"/>
                    </a:p>
                  </a:txBody>
                  <a:tcPr/>
                </a:tc>
                <a:tc>
                  <a:txBody>
                    <a:bodyPr/>
                    <a:lstStyle/>
                    <a:p>
                      <a:r>
                        <a:rPr lang="en-US" dirty="0" smtClean="0"/>
                        <a:t>Things</a:t>
                      </a:r>
                      <a:r>
                        <a:rPr lang="en-US" baseline="0" dirty="0" smtClean="0"/>
                        <a:t> don’t just happen</a:t>
                      </a:r>
                      <a:endParaRPr lang="en-US" dirty="0"/>
                    </a:p>
                  </a:txBody>
                  <a:tcPr/>
                </a:tc>
              </a:tr>
              <a:tr h="438214">
                <a:tc>
                  <a:txBody>
                    <a:bodyPr/>
                    <a:lstStyle/>
                    <a:p>
                      <a:r>
                        <a:rPr lang="en-US" dirty="0" smtClean="0"/>
                        <a:t>63</a:t>
                      </a:r>
                      <a:endParaRPr lang="en-US" dirty="0"/>
                    </a:p>
                  </a:txBody>
                  <a:tcPr/>
                </a:tc>
                <a:tc>
                  <a:txBody>
                    <a:bodyPr/>
                    <a:lstStyle/>
                    <a:p>
                      <a:r>
                        <a:rPr lang="en-US" dirty="0" smtClean="0"/>
                        <a:t>The rain – pathetic fallacy</a:t>
                      </a:r>
                      <a:endParaRPr lang="en-US" dirty="0"/>
                    </a:p>
                  </a:txBody>
                  <a:tcPr/>
                </a:tc>
              </a:tr>
              <a:tr h="438214">
                <a:tc>
                  <a:txBody>
                    <a:bodyPr/>
                    <a:lstStyle/>
                    <a:p>
                      <a:r>
                        <a:rPr lang="en-US" dirty="0" smtClean="0"/>
                        <a:t>75/76</a:t>
                      </a:r>
                      <a:endParaRPr lang="en-US" dirty="0"/>
                    </a:p>
                  </a:txBody>
                  <a:tcPr/>
                </a:tc>
                <a:tc>
                  <a:txBody>
                    <a:bodyPr/>
                    <a:lstStyle/>
                    <a:p>
                      <a:r>
                        <a:rPr lang="en-US" dirty="0" smtClean="0"/>
                        <a:t>Are</a:t>
                      </a:r>
                      <a:r>
                        <a:rPr lang="en-US" baseline="0" dirty="0" smtClean="0"/>
                        <a:t> we bad?</a:t>
                      </a:r>
                      <a:endParaRPr lang="en-US" dirty="0"/>
                    </a:p>
                  </a:txBody>
                  <a:tcPr/>
                </a:tc>
              </a:tr>
              <a:tr h="438214">
                <a:tc>
                  <a:txBody>
                    <a:bodyPr/>
                    <a:lstStyle/>
                    <a:p>
                      <a:r>
                        <a:rPr lang="en-US" dirty="0" smtClean="0"/>
                        <a:t>77</a:t>
                      </a:r>
                      <a:endParaRPr lang="en-US" dirty="0"/>
                    </a:p>
                  </a:txBody>
                  <a:tcPr/>
                </a:tc>
                <a:tc>
                  <a:txBody>
                    <a:bodyPr/>
                    <a:lstStyle/>
                    <a:p>
                      <a:r>
                        <a:rPr lang="en-US" dirty="0" smtClean="0"/>
                        <a:t>What is Alex thinking?</a:t>
                      </a:r>
                      <a:endParaRPr lang="en-US"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804863"/>
          </a:xfrm>
        </p:spPr>
        <p:style>
          <a:lnRef idx="3">
            <a:schemeClr val="lt1"/>
          </a:lnRef>
          <a:fillRef idx="1">
            <a:schemeClr val="accent2"/>
          </a:fillRef>
          <a:effectRef idx="1">
            <a:schemeClr val="accent2"/>
          </a:effectRef>
          <a:fontRef idx="minor">
            <a:schemeClr val="lt1"/>
          </a:fontRef>
        </p:style>
        <p:txBody>
          <a:bodyPr/>
          <a:lstStyle/>
          <a:p>
            <a:pPr marL="274320" indent="-256032" eaLnBrk="1" fontAlgn="auto" hangingPunct="1">
              <a:spcAft>
                <a:spcPts val="0"/>
              </a:spcAft>
              <a:defRPr/>
            </a:pPr>
            <a:r>
              <a:rPr lang="en-US" b="1" dirty="0" smtClean="0"/>
              <a:t>SCAN</a:t>
            </a:r>
            <a:r>
              <a:rPr lang="en-US" dirty="0" smtClean="0"/>
              <a:t> over these pages to add some ideas to your THEME MIND MAP for </a:t>
            </a:r>
            <a:r>
              <a:rPr lang="en-US" b="1" dirty="0" smtClean="0"/>
              <a:t>THURSDAY and FRIDAY</a:t>
            </a:r>
            <a:endParaRPr lang="en-US" b="1" dirty="0"/>
          </a:p>
        </p:txBody>
      </p:sp>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THEMES: </a:t>
            </a:r>
            <a:r>
              <a:rPr lang="en-US" sz="6000" b="1" dirty="0" smtClean="0">
                <a:ln w="18000">
                  <a:solidFill>
                    <a:schemeClr val="tx1"/>
                  </a:solidFill>
                  <a:prstDash val="solid"/>
                  <a:miter lim="800000"/>
                </a:ln>
                <a:solidFill>
                  <a:srgbClr val="FFFFFF"/>
                </a:solidFill>
                <a:effectLst>
                  <a:outerShdw blurRad="25500" dist="23000" dir="7020000" algn="tl">
                    <a:srgbClr val="000000">
                      <a:alpha val="50000"/>
                    </a:srgbClr>
                  </a:outerShdw>
                </a:effectLst>
                <a:latin typeface="Cracked"/>
                <a:cs typeface="Cracked"/>
              </a:rPr>
              <a:t>Thursday and Friday</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graphicFrame>
        <p:nvGraphicFramePr>
          <p:cNvPr id="5" name="Table 4"/>
          <p:cNvGraphicFramePr>
            <a:graphicFrameLocks noGrp="1"/>
          </p:cNvGraphicFramePr>
          <p:nvPr/>
        </p:nvGraphicFramePr>
        <p:xfrm>
          <a:off x="661988" y="1169988"/>
          <a:ext cx="7658405" cy="2392936"/>
        </p:xfrm>
        <a:graphic>
          <a:graphicData uri="http://schemas.openxmlformats.org/drawingml/2006/table">
            <a:tbl>
              <a:tblPr firstRow="1" bandRow="1">
                <a:tableStyleId>{125E5076-3810-47DD-B79F-674D7AD40C01}</a:tableStyleId>
              </a:tblPr>
              <a:tblGrid>
                <a:gridCol w="874595"/>
                <a:gridCol w="6783810"/>
              </a:tblGrid>
              <a:tr h="438214">
                <a:tc>
                  <a:txBody>
                    <a:bodyPr/>
                    <a:lstStyle/>
                    <a:p>
                      <a:r>
                        <a:rPr lang="en-US" dirty="0" smtClean="0"/>
                        <a:t>Page</a:t>
                      </a:r>
                      <a:endParaRPr lang="en-US" dirty="0"/>
                    </a:p>
                  </a:txBody>
                  <a:tcPr/>
                </a:tc>
                <a:tc>
                  <a:txBody>
                    <a:bodyPr/>
                    <a:lstStyle/>
                    <a:p>
                      <a:r>
                        <a:rPr lang="en-US" dirty="0" smtClean="0"/>
                        <a:t>Description</a:t>
                      </a:r>
                      <a:endParaRPr lang="en-US" dirty="0"/>
                    </a:p>
                  </a:txBody>
                  <a:tcPr/>
                </a:tc>
              </a:tr>
              <a:tr h="438214">
                <a:tc>
                  <a:txBody>
                    <a:bodyPr/>
                    <a:lstStyle/>
                    <a:p>
                      <a:r>
                        <a:rPr lang="en-US" dirty="0" smtClean="0"/>
                        <a:t>79/80</a:t>
                      </a:r>
                      <a:endParaRPr lang="en-US" dirty="0"/>
                    </a:p>
                  </a:txBody>
                  <a:tcPr/>
                </a:tc>
                <a:tc>
                  <a:txBody>
                    <a:bodyPr/>
                    <a:lstStyle/>
                    <a:p>
                      <a:r>
                        <a:rPr lang="en-US" dirty="0" smtClean="0"/>
                        <a:t>Playing make-believe</a:t>
                      </a:r>
                      <a:endParaRPr lang="en-US" dirty="0"/>
                    </a:p>
                  </a:txBody>
                  <a:tcPr/>
                </a:tc>
              </a:tr>
              <a:tr h="438214">
                <a:tc>
                  <a:txBody>
                    <a:bodyPr/>
                    <a:lstStyle/>
                    <a:p>
                      <a:r>
                        <a:rPr lang="en-US" dirty="0" smtClean="0"/>
                        <a:t>84</a:t>
                      </a:r>
                      <a:endParaRPr lang="en-US" dirty="0"/>
                    </a:p>
                  </a:txBody>
                  <a:tcPr/>
                </a:tc>
                <a:tc>
                  <a:txBody>
                    <a:bodyPr/>
                    <a:lstStyle/>
                    <a:p>
                      <a:r>
                        <a:rPr lang="en-US" dirty="0" smtClean="0"/>
                        <a:t>Looking out at the reality</a:t>
                      </a:r>
                      <a:r>
                        <a:rPr lang="en-US" baseline="0" dirty="0" smtClean="0"/>
                        <a:t> of his surroundings</a:t>
                      </a:r>
                      <a:endParaRPr lang="en-US" dirty="0"/>
                    </a:p>
                  </a:txBody>
                  <a:tcPr/>
                </a:tc>
              </a:tr>
              <a:tr h="438214">
                <a:tc>
                  <a:txBody>
                    <a:bodyPr/>
                    <a:lstStyle/>
                    <a:p>
                      <a:r>
                        <a:rPr lang="en-US" dirty="0" smtClean="0"/>
                        <a:t>90/91</a:t>
                      </a:r>
                      <a:endParaRPr lang="en-US" dirty="0"/>
                    </a:p>
                  </a:txBody>
                  <a:tcPr/>
                </a:tc>
                <a:tc>
                  <a:txBody>
                    <a:bodyPr/>
                    <a:lstStyle/>
                    <a:p>
                      <a:r>
                        <a:rPr lang="en-US" dirty="0" smtClean="0"/>
                        <a:t>Aunty Jean</a:t>
                      </a:r>
                      <a:r>
                        <a:rPr lang="en-US" baseline="0" dirty="0" smtClean="0"/>
                        <a:t> jabbers on</a:t>
                      </a:r>
                      <a:endParaRPr lang="en-US" dirty="0"/>
                    </a:p>
                  </a:txBody>
                  <a:tcPr/>
                </a:tc>
              </a:tr>
              <a:tr h="438214">
                <a:tc>
                  <a:txBody>
                    <a:bodyPr/>
                    <a:lstStyle/>
                    <a:p>
                      <a:r>
                        <a:rPr lang="en-US" dirty="0" smtClean="0"/>
                        <a:t>95/96/97</a:t>
                      </a:r>
                      <a:endParaRPr lang="en-US" dirty="0"/>
                    </a:p>
                  </a:txBody>
                  <a:tcPr/>
                </a:tc>
                <a:tc>
                  <a:txBody>
                    <a:bodyPr/>
                    <a:lstStyle/>
                    <a:p>
                      <a:r>
                        <a:rPr lang="en-US" dirty="0" smtClean="0"/>
                        <a:t>A </a:t>
                      </a:r>
                      <a:r>
                        <a:rPr lang="en-US" dirty="0" err="1" smtClean="0"/>
                        <a:t>colourless</a:t>
                      </a:r>
                      <a:r>
                        <a:rPr lang="en-US" dirty="0" smtClean="0"/>
                        <a:t> existence</a:t>
                      </a:r>
                      <a:r>
                        <a:rPr lang="en-US" baseline="0" dirty="0" smtClean="0"/>
                        <a:t> </a:t>
                      </a:r>
                      <a:r>
                        <a:rPr lang="en-US" baseline="0" dirty="0" err="1" smtClean="0"/>
                        <a:t>vs</a:t>
                      </a:r>
                      <a:r>
                        <a:rPr lang="en-US" baseline="0" dirty="0" smtClean="0"/>
                        <a:t> the dream</a:t>
                      </a:r>
                      <a:endParaRPr lang="en-US" dirty="0"/>
                    </a:p>
                  </a:txBody>
                  <a:tcPr/>
                </a:tc>
              </a:tr>
            </a:tbl>
          </a:graphicData>
        </a:graphic>
      </p:graphicFrame>
      <p:sp>
        <p:nvSpPr>
          <p:cNvPr id="4" name="TextBox 3"/>
          <p:cNvSpPr txBox="1"/>
          <p:nvPr/>
        </p:nvSpPr>
        <p:spPr>
          <a:xfrm>
            <a:off x="661988" y="3894138"/>
            <a:ext cx="8229600" cy="12001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fontAlgn="auto">
              <a:spcBef>
                <a:spcPts val="0"/>
              </a:spcBef>
              <a:spcAft>
                <a:spcPts val="0"/>
              </a:spcAft>
              <a:defRPr/>
            </a:pPr>
            <a:r>
              <a:rPr lang="en-US" dirty="0"/>
              <a:t>Brooks keeps inserting descriptions of </a:t>
            </a:r>
            <a:r>
              <a:rPr lang="en-US" dirty="0" err="1"/>
              <a:t>Martyn’s</a:t>
            </a:r>
            <a:r>
              <a:rPr lang="en-US" dirty="0"/>
              <a:t> surroundings into the</a:t>
            </a:r>
          </a:p>
          <a:p>
            <a:pPr fontAlgn="auto">
              <a:spcBef>
                <a:spcPts val="0"/>
              </a:spcBef>
              <a:spcAft>
                <a:spcPts val="0"/>
              </a:spcAft>
              <a:defRPr/>
            </a:pPr>
            <a:r>
              <a:rPr lang="en-US" dirty="0"/>
              <a:t>narrative.  Why?</a:t>
            </a:r>
          </a:p>
          <a:p>
            <a:pPr fontAlgn="auto">
              <a:spcBef>
                <a:spcPts val="0"/>
              </a:spcBef>
              <a:spcAft>
                <a:spcPts val="0"/>
              </a:spcAft>
              <a:defRPr/>
            </a:pPr>
            <a:r>
              <a:rPr lang="en-US" b="1" dirty="0"/>
              <a:t>Draw the view from his window.  Annotate your drawing with details from</a:t>
            </a:r>
          </a:p>
          <a:p>
            <a:pPr fontAlgn="auto">
              <a:spcBef>
                <a:spcPts val="0"/>
              </a:spcBef>
              <a:spcAft>
                <a:spcPts val="0"/>
              </a:spcAft>
              <a:defRPr/>
            </a:pPr>
            <a:r>
              <a:rPr lang="en-US" b="1" dirty="0"/>
              <a:t>the book.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447675"/>
            <a:ext cx="7659687" cy="2122488"/>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endParaRPr lang="en-US" dirty="0" smtClean="0"/>
          </a:p>
          <a:p>
            <a:pPr marL="274320" indent="-256032" eaLnBrk="1" fontAlgn="auto" hangingPunct="1">
              <a:spcAft>
                <a:spcPts val="0"/>
              </a:spcAft>
              <a:defRPr/>
            </a:pPr>
            <a:r>
              <a:rPr lang="en-US" dirty="0" smtClean="0"/>
              <a:t>This chapter is STRUCTURED in TWO very different HALVES.</a:t>
            </a:r>
          </a:p>
          <a:p>
            <a:pPr marL="274320" indent="-256032" eaLnBrk="1" fontAlgn="auto" hangingPunct="1">
              <a:spcAft>
                <a:spcPts val="0"/>
              </a:spcAft>
              <a:defRPr/>
            </a:pPr>
            <a:r>
              <a:rPr lang="en-US" dirty="0" smtClean="0"/>
              <a:t>Create your plot summary in a table like this and be very clear about where you think the divide is:</a:t>
            </a:r>
            <a:endParaRPr lang="en-US" dirty="0"/>
          </a:p>
          <a:p>
            <a:pPr marL="274320" indent="-256032" eaLnBrk="1" fontAlgn="auto" hangingPunct="1">
              <a:spcAft>
                <a:spcPts val="0"/>
              </a:spcAft>
              <a:defRPr/>
            </a:pP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SATURDAY: Plot</a:t>
            </a:r>
            <a:endParaRPr lang="en-US" dirty="0">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
        <p:nvSpPr>
          <p:cNvPr id="8" name="TextBox 7"/>
          <p:cNvSpPr txBox="1"/>
          <p:nvPr/>
        </p:nvSpPr>
        <p:spPr>
          <a:xfrm>
            <a:off x="5204435" y="4318337"/>
            <a:ext cx="3589266" cy="203132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marL="285750" indent="-285750" fontAlgn="auto">
              <a:spcBef>
                <a:spcPts val="0"/>
              </a:spcBef>
              <a:spcAft>
                <a:spcPts val="0"/>
              </a:spcAft>
              <a:buFontTx/>
              <a:buChar char="•"/>
              <a:defRPr/>
            </a:pPr>
            <a:r>
              <a:rPr lang="en-US" dirty="0"/>
              <a:t>Do you </a:t>
            </a:r>
            <a:r>
              <a:rPr lang="en-US" b="1" dirty="0"/>
              <a:t>really</a:t>
            </a:r>
            <a:r>
              <a:rPr lang="en-US" dirty="0"/>
              <a:t> know what happens in this chapter?</a:t>
            </a:r>
          </a:p>
          <a:p>
            <a:pPr fontAlgn="auto">
              <a:spcBef>
                <a:spcPts val="0"/>
              </a:spcBef>
              <a:spcAft>
                <a:spcPts val="0"/>
              </a:spcAft>
              <a:defRPr/>
            </a:pPr>
            <a:endParaRPr lang="en-US" dirty="0"/>
          </a:p>
          <a:p>
            <a:pPr marL="285750" indent="-285750" fontAlgn="auto">
              <a:spcBef>
                <a:spcPts val="0"/>
              </a:spcBef>
              <a:spcAft>
                <a:spcPts val="0"/>
              </a:spcAft>
              <a:buFontTx/>
              <a:buChar char="•"/>
              <a:defRPr/>
            </a:pPr>
            <a:r>
              <a:rPr lang="en-US" dirty="0"/>
              <a:t>Could you </a:t>
            </a:r>
            <a:r>
              <a:rPr lang="en-US" b="1" dirty="0"/>
              <a:t>confidently</a:t>
            </a:r>
            <a:r>
              <a:rPr lang="en-US" dirty="0"/>
              <a:t> explain what happens in this chapter to someone who hasn’t read the book?</a:t>
            </a:r>
          </a:p>
        </p:txBody>
      </p:sp>
      <p:graphicFrame>
        <p:nvGraphicFramePr>
          <p:cNvPr id="4" name="Table 3"/>
          <p:cNvGraphicFramePr>
            <a:graphicFrameLocks noGrp="1"/>
          </p:cNvGraphicFramePr>
          <p:nvPr/>
        </p:nvGraphicFramePr>
        <p:xfrm>
          <a:off x="1482725" y="2727325"/>
          <a:ext cx="6096000" cy="7416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SATURDAY PART 1</a:t>
                      </a:r>
                      <a:endParaRPr lang="en-US" dirty="0"/>
                    </a:p>
                  </a:txBody>
                  <a:tcPr/>
                </a:tc>
                <a:tc>
                  <a:txBody>
                    <a:bodyPr/>
                    <a:lstStyle/>
                    <a:p>
                      <a:r>
                        <a:rPr lang="en-US" dirty="0" smtClean="0"/>
                        <a:t>SATURDAY PART 2</a:t>
                      </a:r>
                      <a:endParaRPr lang="en-US" dirty="0"/>
                    </a:p>
                  </a:txBody>
                  <a:tcPr/>
                </a:tc>
              </a:tr>
              <a:tr h="370840">
                <a:tc>
                  <a:txBody>
                    <a:bodyPr/>
                    <a:lstStyle/>
                    <a:p>
                      <a:endParaRPr lang="en-US"/>
                    </a:p>
                  </a:txBody>
                  <a:tcPr/>
                </a:tc>
                <a:tc>
                  <a:txBody>
                    <a:bodyPr/>
                    <a:lstStyle/>
                    <a:p>
                      <a:endParaRPr lang="en-US" dirty="0"/>
                    </a:p>
                  </a:txBody>
                  <a:tcPr/>
                </a:tc>
              </a:tr>
            </a:tbl>
          </a:graphicData>
        </a:graphic>
      </p:graphicFrame>
      <p:sp>
        <p:nvSpPr>
          <p:cNvPr id="9" name="TextBox 8"/>
          <p:cNvSpPr txBox="1"/>
          <p:nvPr/>
        </p:nvSpPr>
        <p:spPr>
          <a:xfrm>
            <a:off x="661988" y="3579813"/>
            <a:ext cx="3998912" cy="17541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dirty="0"/>
              <a:t>Now look carefully at the two halves.  What happens in each?  Can you draw any </a:t>
            </a:r>
            <a:r>
              <a:rPr lang="en-US" b="1" dirty="0"/>
              <a:t>oppositions?  </a:t>
            </a:r>
            <a:r>
              <a:rPr lang="en-US" dirty="0"/>
              <a:t>Why do you think Brooks did this at this particular point mid-way through the novel?</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00200" y="5797550"/>
            <a:ext cx="7543800" cy="741363"/>
          </a:xfrm>
        </p:spPr>
        <p:txBody>
          <a:bodyPr/>
          <a:lstStyle/>
          <a:p>
            <a:pPr eaLnBrk="1" fontAlgn="auto" hangingPunct="1">
              <a:spcAft>
                <a:spcPts val="0"/>
              </a:spcAft>
              <a:defRPr/>
            </a:pPr>
            <a:r>
              <a:rPr lang="en-US" sz="4400" dirty="0" smtClean="0">
                <a:latin typeface="Cracked"/>
                <a:cs typeface="Cracked"/>
              </a:rPr>
              <a:t>SATURDAY: Character, Theme and Style</a:t>
            </a:r>
            <a:endParaRPr lang="en-US" sz="4400" dirty="0">
              <a:latin typeface="Cracked"/>
              <a:cs typeface="Cracked"/>
            </a:endParaRPr>
          </a:p>
        </p:txBody>
      </p:sp>
      <p:sp>
        <p:nvSpPr>
          <p:cNvPr id="6" name="Content Placeholder 5"/>
          <p:cNvSpPr>
            <a:spLocks noGrp="1"/>
          </p:cNvSpPr>
          <p:nvPr>
            <p:ph sz="quarter" idx="13"/>
          </p:nvPr>
        </p:nvSpPr>
        <p:spPr>
          <a:xfrm>
            <a:off x="1344613" y="658813"/>
            <a:ext cx="2106612" cy="3429000"/>
          </a:xfrm>
        </p:spPr>
        <p:style>
          <a:lnRef idx="2">
            <a:schemeClr val="dk1">
              <a:shade val="50000"/>
            </a:schemeClr>
          </a:lnRef>
          <a:fillRef idx="1">
            <a:schemeClr val="dk1"/>
          </a:fillRef>
          <a:effectRef idx="0">
            <a:schemeClr val="dk1"/>
          </a:effectRef>
          <a:fontRef idx="minor">
            <a:schemeClr val="lt1"/>
          </a:fontRef>
        </p:style>
        <p:txBody>
          <a:bodyPr/>
          <a:lstStyle/>
          <a:p>
            <a:pPr marL="18288" indent="0" eaLnBrk="1" fontAlgn="auto" hangingPunct="1">
              <a:spcAft>
                <a:spcPts val="0"/>
              </a:spcAft>
              <a:buFont typeface="Wingdings" pitchFamily="2" charset="2"/>
              <a:buNone/>
              <a:defRPr/>
            </a:pPr>
            <a:r>
              <a:rPr lang="en-US" dirty="0" smtClean="0"/>
              <a:t>PAGE 99:  “The morning arrived cold, dull and heavy… TO … Happy Christmas.”</a:t>
            </a:r>
            <a:endParaRPr lang="en-US" dirty="0"/>
          </a:p>
        </p:txBody>
      </p:sp>
      <p:sp>
        <p:nvSpPr>
          <p:cNvPr id="10" name="Content Placeholder 9"/>
          <p:cNvSpPr>
            <a:spLocks noGrp="1"/>
          </p:cNvSpPr>
          <p:nvPr>
            <p:ph sz="quarter" idx="14"/>
          </p:nvPr>
        </p:nvSpPr>
        <p:spPr>
          <a:xfrm>
            <a:off x="3810000" y="658813"/>
            <a:ext cx="4492625" cy="3432175"/>
          </a:xfrm>
        </p:spPr>
        <p:style>
          <a:lnRef idx="2">
            <a:schemeClr val="dk1"/>
          </a:lnRef>
          <a:fillRef idx="1">
            <a:schemeClr val="lt1"/>
          </a:fillRef>
          <a:effectRef idx="0">
            <a:schemeClr val="dk1"/>
          </a:effectRef>
          <a:fontRef idx="minor">
            <a:schemeClr val="dk1"/>
          </a:fontRef>
        </p:style>
        <p:txBody>
          <a:bodyPr/>
          <a:lstStyle/>
          <a:p>
            <a:pPr marL="274320" indent="-256032" eaLnBrk="1" fontAlgn="auto" hangingPunct="1">
              <a:spcAft>
                <a:spcPts val="0"/>
              </a:spcAft>
              <a:defRPr/>
            </a:pPr>
            <a:r>
              <a:rPr lang="en-US" dirty="0" smtClean="0"/>
              <a:t>How is the idea of Christmas used again here?</a:t>
            </a:r>
          </a:p>
          <a:p>
            <a:pPr marL="274320" indent="-256032" eaLnBrk="1" fontAlgn="auto" hangingPunct="1">
              <a:spcAft>
                <a:spcPts val="0"/>
              </a:spcAft>
              <a:defRPr/>
            </a:pPr>
            <a:r>
              <a:rPr lang="en-US" dirty="0" smtClean="0"/>
              <a:t>What is the effect of the short sentence at the end?</a:t>
            </a:r>
          </a:p>
          <a:p>
            <a:pPr marL="274320" indent="-256032" eaLnBrk="1" fontAlgn="auto" hangingPunct="1">
              <a:spcAft>
                <a:spcPts val="0"/>
              </a:spcAft>
              <a:defRPr/>
            </a:pPr>
            <a:r>
              <a:rPr lang="en-US" dirty="0" smtClean="0"/>
              <a:t>How is auditory appeal used?</a:t>
            </a:r>
          </a:p>
          <a:p>
            <a:pPr marL="274320" indent="-256032" eaLnBrk="1" fontAlgn="auto" hangingPunct="1">
              <a:spcAft>
                <a:spcPts val="0"/>
              </a:spcAft>
              <a:defRPr/>
            </a:pPr>
            <a:r>
              <a:rPr lang="en-US" dirty="0" smtClean="0"/>
              <a:t>What is the effect of the dialogue?</a:t>
            </a:r>
          </a:p>
          <a:p>
            <a:pPr marL="274320" indent="-256032" eaLnBrk="1" fontAlgn="auto" hangingPunct="1">
              <a:spcAft>
                <a:spcPts val="0"/>
              </a:spcAft>
              <a:defRPr/>
            </a:pPr>
            <a:r>
              <a:rPr lang="en-US" dirty="0" smtClean="0"/>
              <a:t>How do </a:t>
            </a:r>
            <a:r>
              <a:rPr lang="en-US" dirty="0" err="1" smtClean="0"/>
              <a:t>Martyn’s</a:t>
            </a:r>
            <a:r>
              <a:rPr lang="en-US" dirty="0" smtClean="0"/>
              <a:t> surroundings reflect what is going on in his life?</a:t>
            </a:r>
            <a:endParaRPr lang="en-US" dirty="0"/>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
        <p:nvSpPr>
          <p:cNvPr id="11" name="TextBox 10"/>
          <p:cNvSpPr txBox="1"/>
          <p:nvPr/>
        </p:nvSpPr>
        <p:spPr>
          <a:xfrm>
            <a:off x="1600200" y="4267200"/>
            <a:ext cx="6958013" cy="135413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fontAlgn="auto">
              <a:spcBef>
                <a:spcPts val="0"/>
              </a:spcBef>
              <a:spcAft>
                <a:spcPts val="0"/>
              </a:spcAft>
              <a:defRPr/>
            </a:pPr>
            <a:r>
              <a:rPr lang="en-US" sz="2800" dirty="0"/>
              <a:t>Close analysis of key passages:</a:t>
            </a:r>
          </a:p>
          <a:p>
            <a:pPr fontAlgn="auto">
              <a:spcBef>
                <a:spcPts val="0"/>
              </a:spcBef>
              <a:spcAft>
                <a:spcPts val="0"/>
              </a:spcAft>
              <a:defRPr/>
            </a:pPr>
            <a:r>
              <a:rPr lang="en-US" dirty="0"/>
              <a:t>*  Close read the following passages looking for interesting CHARACTER and THEMATIC developments and interesting uses of STYLE (refer back to your theme and style notes to help!</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620713" y="658813"/>
            <a:ext cx="1958975" cy="4481512"/>
          </a:xfrm>
        </p:spPr>
        <p:style>
          <a:lnRef idx="2">
            <a:schemeClr val="dk1">
              <a:shade val="50000"/>
            </a:schemeClr>
          </a:lnRef>
          <a:fillRef idx="1">
            <a:schemeClr val="dk1"/>
          </a:fillRef>
          <a:effectRef idx="0">
            <a:schemeClr val="dk1"/>
          </a:effectRef>
          <a:fontRef idx="minor">
            <a:schemeClr val="lt1"/>
          </a:fontRef>
        </p:style>
        <p:txBody>
          <a:bodyPr/>
          <a:lstStyle/>
          <a:p>
            <a:pPr marL="18288" indent="0" eaLnBrk="1" fontAlgn="auto" hangingPunct="1">
              <a:spcAft>
                <a:spcPts val="0"/>
              </a:spcAft>
              <a:buFont typeface="Wingdings" pitchFamily="2" charset="2"/>
              <a:buNone/>
              <a:defRPr/>
            </a:pPr>
            <a:r>
              <a:rPr lang="en-US" dirty="0" smtClean="0"/>
              <a:t>PAGE 101/102:  “The beach is about twelve miles away… TO… Salty, fresh, clean.”</a:t>
            </a:r>
            <a:endParaRPr lang="en-US" dirty="0"/>
          </a:p>
        </p:txBody>
      </p:sp>
      <p:sp>
        <p:nvSpPr>
          <p:cNvPr id="10" name="Content Placeholder 9"/>
          <p:cNvSpPr>
            <a:spLocks noGrp="1"/>
          </p:cNvSpPr>
          <p:nvPr>
            <p:ph sz="quarter" idx="14"/>
          </p:nvPr>
        </p:nvSpPr>
        <p:spPr>
          <a:xfrm>
            <a:off x="3086100" y="658813"/>
            <a:ext cx="5281613" cy="4481512"/>
          </a:xfrm>
        </p:spPr>
        <p:style>
          <a:lnRef idx="2">
            <a:schemeClr val="dk1"/>
          </a:lnRef>
          <a:fillRef idx="1">
            <a:schemeClr val="lt1"/>
          </a:fillRef>
          <a:effectRef idx="0">
            <a:schemeClr val="dk1"/>
          </a:effectRef>
          <a:fontRef idx="minor">
            <a:schemeClr val="dk1"/>
          </a:fontRef>
        </p:style>
        <p:txBody>
          <a:bodyPr/>
          <a:lstStyle/>
          <a:p>
            <a:pPr marL="274320" indent="-256032" eaLnBrk="1" fontAlgn="auto" hangingPunct="1">
              <a:spcAft>
                <a:spcPts val="0"/>
              </a:spcAft>
              <a:defRPr/>
            </a:pPr>
            <a:r>
              <a:rPr lang="en-US" dirty="0" smtClean="0"/>
              <a:t>What is the symbolic importance of the </a:t>
            </a:r>
            <a:r>
              <a:rPr lang="en-US" b="1" dirty="0" smtClean="0"/>
              <a:t>island?  </a:t>
            </a:r>
            <a:r>
              <a:rPr lang="en-US" dirty="0" smtClean="0"/>
              <a:t>Why is it important that it is intermittently connected to the mainland?</a:t>
            </a:r>
          </a:p>
          <a:p>
            <a:pPr marL="274320" indent="-256032" eaLnBrk="1" fontAlgn="auto" hangingPunct="1">
              <a:spcAft>
                <a:spcPts val="0"/>
              </a:spcAft>
              <a:defRPr/>
            </a:pPr>
            <a:r>
              <a:rPr lang="en-US" dirty="0" smtClean="0"/>
              <a:t>How does Brooks use </a:t>
            </a:r>
            <a:r>
              <a:rPr lang="en-US" dirty="0" err="1" smtClean="0"/>
              <a:t>colour</a:t>
            </a:r>
            <a:r>
              <a:rPr lang="en-US" dirty="0" smtClean="0"/>
              <a:t> to describe this scene?  Why?</a:t>
            </a:r>
          </a:p>
          <a:p>
            <a:pPr marL="274320" indent="-256032" eaLnBrk="1" fontAlgn="auto" hangingPunct="1">
              <a:spcAft>
                <a:spcPts val="0"/>
              </a:spcAft>
              <a:defRPr/>
            </a:pPr>
            <a:r>
              <a:rPr lang="en-US" dirty="0" smtClean="0"/>
              <a:t>What is the effect of the final pattern of three?  What does this feeling contrast for </a:t>
            </a:r>
            <a:r>
              <a:rPr lang="en-US" dirty="0" err="1" smtClean="0"/>
              <a:t>Martyn</a:t>
            </a:r>
            <a:r>
              <a:rPr lang="en-US" dirty="0" smtClean="0"/>
              <a:t> and for the reader?</a:t>
            </a:r>
            <a:endParaRPr lang="en-US" dirty="0"/>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
        <p:nvSpPr>
          <p:cNvPr id="8" name="Title 2"/>
          <p:cNvSpPr txBox="1">
            <a:spLocks/>
          </p:cNvSpPr>
          <p:nvPr/>
        </p:nvSpPr>
        <p:spPr>
          <a:xfrm>
            <a:off x="1600200" y="5797550"/>
            <a:ext cx="7543800" cy="741363"/>
          </a:xfrm>
          <a:prstGeom prst="rect">
            <a:avLst/>
          </a:prstGeom>
        </p:spPr>
        <p:txBody>
          <a:bodyPr anchor="b"/>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en-US" sz="4400" smtClean="0">
                <a:latin typeface="Cracked"/>
                <a:cs typeface="Cracked"/>
              </a:rPr>
              <a:t>SATURDAY: Character, Theme and Style</a:t>
            </a:r>
            <a:endParaRPr lang="en-US" sz="4400" dirty="0">
              <a:latin typeface="Cracked"/>
              <a:cs typeface="Cracked"/>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620713" y="658813"/>
            <a:ext cx="1958975" cy="4481512"/>
          </a:xfrm>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pPr marL="18288" indent="0" eaLnBrk="1" fontAlgn="auto" hangingPunct="1">
              <a:spcAft>
                <a:spcPts val="0"/>
              </a:spcAft>
              <a:buFont typeface="Wingdings" pitchFamily="2" charset="2"/>
              <a:buNone/>
              <a:defRPr/>
            </a:pPr>
            <a:r>
              <a:rPr lang="en-US" dirty="0" smtClean="0"/>
              <a:t>PAGE 102/103:</a:t>
            </a:r>
          </a:p>
          <a:p>
            <a:pPr marL="18288" indent="0" eaLnBrk="1" fontAlgn="auto" hangingPunct="1">
              <a:spcAft>
                <a:spcPts val="0"/>
              </a:spcAft>
              <a:buFont typeface="Wingdings" pitchFamily="2" charset="2"/>
              <a:buNone/>
              <a:defRPr/>
            </a:pPr>
            <a:r>
              <a:rPr lang="en-US" dirty="0" smtClean="0"/>
              <a:t>“It felt strange being out of the house… TO …but I did.”</a:t>
            </a:r>
          </a:p>
          <a:p>
            <a:pPr marL="18288" indent="0" eaLnBrk="1" fontAlgn="auto" hangingPunct="1">
              <a:spcAft>
                <a:spcPts val="0"/>
              </a:spcAft>
              <a:buFont typeface="Wingdings" pitchFamily="2" charset="2"/>
              <a:buNone/>
              <a:defRPr/>
            </a:pPr>
            <a:r>
              <a:rPr lang="en-US" dirty="0" smtClean="0"/>
              <a:t>AND</a:t>
            </a:r>
          </a:p>
          <a:p>
            <a:pPr marL="18288" indent="0" eaLnBrk="1" fontAlgn="auto" hangingPunct="1">
              <a:spcAft>
                <a:spcPts val="0"/>
              </a:spcAft>
              <a:buFont typeface="Wingdings" pitchFamily="2" charset="2"/>
              <a:buNone/>
              <a:defRPr/>
            </a:pPr>
            <a:r>
              <a:rPr lang="en-US" dirty="0" smtClean="0"/>
              <a:t>PAGE 103/104:</a:t>
            </a:r>
          </a:p>
          <a:p>
            <a:pPr marL="18288" indent="0" eaLnBrk="1" fontAlgn="auto" hangingPunct="1">
              <a:spcAft>
                <a:spcPts val="0"/>
              </a:spcAft>
              <a:buFont typeface="Wingdings" pitchFamily="2" charset="2"/>
              <a:buNone/>
              <a:defRPr/>
            </a:pPr>
            <a:r>
              <a:rPr lang="en-US" dirty="0" smtClean="0"/>
              <a:t>“I sat back and closed my eyes…TO…’You getting off, or what?’”</a:t>
            </a:r>
            <a:endParaRPr lang="en-US" dirty="0"/>
          </a:p>
        </p:txBody>
      </p:sp>
      <p:sp>
        <p:nvSpPr>
          <p:cNvPr id="10" name="Content Placeholder 9"/>
          <p:cNvSpPr>
            <a:spLocks noGrp="1"/>
          </p:cNvSpPr>
          <p:nvPr>
            <p:ph sz="quarter" idx="14"/>
          </p:nvPr>
        </p:nvSpPr>
        <p:spPr>
          <a:xfrm>
            <a:off x="3086100" y="658813"/>
            <a:ext cx="5281613" cy="4481512"/>
          </a:xfrm>
        </p:spPr>
        <p:style>
          <a:lnRef idx="2">
            <a:schemeClr val="dk1"/>
          </a:lnRef>
          <a:fillRef idx="1">
            <a:schemeClr val="lt1"/>
          </a:fillRef>
          <a:effectRef idx="0">
            <a:schemeClr val="dk1"/>
          </a:effectRef>
          <a:fontRef idx="minor">
            <a:schemeClr val="dk1"/>
          </a:fontRef>
        </p:style>
        <p:txBody>
          <a:bodyPr/>
          <a:lstStyle/>
          <a:p>
            <a:pPr marL="274320" indent="-256032" eaLnBrk="1" fontAlgn="auto" hangingPunct="1">
              <a:spcAft>
                <a:spcPts val="0"/>
              </a:spcAft>
              <a:defRPr/>
            </a:pPr>
            <a:r>
              <a:rPr lang="en-US" dirty="0" smtClean="0"/>
              <a:t>How does this passage link back to </a:t>
            </a:r>
            <a:r>
              <a:rPr lang="en-US" dirty="0" err="1" smtClean="0"/>
              <a:t>Martyn’s</a:t>
            </a:r>
            <a:r>
              <a:rPr lang="en-US" dirty="0" smtClean="0"/>
              <a:t> conversation with Alex about ambition?</a:t>
            </a:r>
          </a:p>
          <a:p>
            <a:pPr marL="274320" indent="-256032" eaLnBrk="1" fontAlgn="auto" hangingPunct="1">
              <a:spcAft>
                <a:spcPts val="0"/>
              </a:spcAft>
              <a:defRPr/>
            </a:pPr>
            <a:r>
              <a:rPr lang="en-US" dirty="0" smtClean="0"/>
              <a:t>What is the effect of the short sentences on page 102?  What do they highlight about </a:t>
            </a:r>
            <a:r>
              <a:rPr lang="en-US" dirty="0" err="1" smtClean="0"/>
              <a:t>Martyn</a:t>
            </a:r>
            <a:r>
              <a:rPr lang="en-US" dirty="0" smtClean="0"/>
              <a:t>?</a:t>
            </a:r>
          </a:p>
          <a:p>
            <a:pPr marL="274320" indent="-256032" eaLnBrk="1" fontAlgn="auto" hangingPunct="1">
              <a:spcAft>
                <a:spcPts val="0"/>
              </a:spcAft>
              <a:defRPr/>
            </a:pPr>
            <a:r>
              <a:rPr lang="en-US" dirty="0" smtClean="0"/>
              <a:t>Why does Brooks contrast the beaches of Greece and Majorca with this one?</a:t>
            </a:r>
          </a:p>
          <a:p>
            <a:pPr marL="274320" indent="-256032" eaLnBrk="1" fontAlgn="auto" hangingPunct="1">
              <a:spcAft>
                <a:spcPts val="0"/>
              </a:spcAft>
              <a:defRPr/>
            </a:pPr>
            <a:r>
              <a:rPr lang="en-US" dirty="0" smtClean="0"/>
              <a:t>What more do we learn about </a:t>
            </a:r>
            <a:r>
              <a:rPr lang="en-US" dirty="0" err="1" smtClean="0"/>
              <a:t>Martyn’s</a:t>
            </a:r>
            <a:r>
              <a:rPr lang="en-US" dirty="0" smtClean="0"/>
              <a:t> past and what his father was like?</a:t>
            </a:r>
            <a:endParaRPr lang="en-US" dirty="0"/>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
        <p:nvSpPr>
          <p:cNvPr id="8" name="Title 2"/>
          <p:cNvSpPr>
            <a:spLocks noGrp="1"/>
          </p:cNvSpPr>
          <p:nvPr>
            <p:ph type="title"/>
          </p:nvPr>
        </p:nvSpPr>
        <p:spPr>
          <a:xfrm>
            <a:off x="1600200" y="5624513"/>
            <a:ext cx="7543800" cy="914400"/>
          </a:xfrm>
        </p:spPr>
        <p:txBody>
          <a:bodyPr/>
          <a:lstStyle/>
          <a:p>
            <a:pPr eaLnBrk="1" fontAlgn="auto" hangingPunct="1">
              <a:spcAft>
                <a:spcPts val="0"/>
              </a:spcAft>
              <a:defRPr/>
            </a:pPr>
            <a:r>
              <a:rPr lang="en-US" sz="4400" dirty="0" smtClean="0">
                <a:latin typeface="Cracked"/>
                <a:cs typeface="Cracked"/>
              </a:rPr>
              <a:t>SATURDAY: Character, Theme and Style</a:t>
            </a:r>
            <a:endParaRPr lang="en-US" sz="4400" dirty="0">
              <a:latin typeface="Cracked"/>
              <a:cs typeface="Cracked"/>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620713" y="658813"/>
            <a:ext cx="1958975" cy="4481512"/>
          </a:xfrm>
        </p:spPr>
        <p:style>
          <a:lnRef idx="2">
            <a:schemeClr val="dk1">
              <a:shade val="50000"/>
            </a:schemeClr>
          </a:lnRef>
          <a:fillRef idx="1">
            <a:schemeClr val="dk1"/>
          </a:fillRef>
          <a:effectRef idx="0">
            <a:schemeClr val="dk1"/>
          </a:effectRef>
          <a:fontRef idx="minor">
            <a:schemeClr val="lt1"/>
          </a:fontRef>
        </p:style>
        <p:txBody>
          <a:bodyPr/>
          <a:lstStyle/>
          <a:p>
            <a:pPr marL="18288" indent="0" eaLnBrk="1" fontAlgn="auto" hangingPunct="1">
              <a:spcAft>
                <a:spcPts val="0"/>
              </a:spcAft>
              <a:buFont typeface="Wingdings" pitchFamily="2" charset="2"/>
              <a:buNone/>
              <a:defRPr/>
            </a:pPr>
            <a:r>
              <a:rPr lang="en-US" dirty="0" smtClean="0"/>
              <a:t>PAGE 104/105: “The sky was dark and heavy…TO…Nothing much at all.”</a:t>
            </a:r>
            <a:endParaRPr lang="en-US" dirty="0"/>
          </a:p>
        </p:txBody>
      </p:sp>
      <p:sp>
        <p:nvSpPr>
          <p:cNvPr id="10" name="Content Placeholder 9"/>
          <p:cNvSpPr>
            <a:spLocks noGrp="1"/>
          </p:cNvSpPr>
          <p:nvPr>
            <p:ph sz="quarter" idx="14"/>
          </p:nvPr>
        </p:nvSpPr>
        <p:spPr>
          <a:xfrm>
            <a:off x="3086100" y="658813"/>
            <a:ext cx="5281613" cy="4965700"/>
          </a:xfrm>
        </p:spPr>
        <p:style>
          <a:lnRef idx="2">
            <a:schemeClr val="dk1"/>
          </a:lnRef>
          <a:fillRef idx="1">
            <a:schemeClr val="lt1"/>
          </a:fillRef>
          <a:effectRef idx="0">
            <a:schemeClr val="dk1"/>
          </a:effectRef>
          <a:fontRef idx="minor">
            <a:schemeClr val="dk1"/>
          </a:fontRef>
        </p:style>
        <p:txBody>
          <a:bodyPr>
            <a:normAutofit lnSpcReduction="10000"/>
          </a:bodyPr>
          <a:lstStyle/>
          <a:p>
            <a:pPr marL="274320" indent="-256032" eaLnBrk="1" fontAlgn="auto" hangingPunct="1">
              <a:spcAft>
                <a:spcPts val="0"/>
              </a:spcAft>
              <a:defRPr/>
            </a:pPr>
            <a:r>
              <a:rPr lang="en-US" dirty="0" smtClean="0"/>
              <a:t>How is the power of three used as </a:t>
            </a:r>
            <a:r>
              <a:rPr lang="en-US" dirty="0" err="1" smtClean="0"/>
              <a:t>Martyn</a:t>
            </a:r>
            <a:r>
              <a:rPr lang="en-US" dirty="0" smtClean="0"/>
              <a:t> steps onto the beach?</a:t>
            </a:r>
          </a:p>
          <a:p>
            <a:pPr marL="274320" indent="-256032" eaLnBrk="1" fontAlgn="auto" hangingPunct="1">
              <a:spcAft>
                <a:spcPts val="0"/>
              </a:spcAft>
              <a:defRPr/>
            </a:pPr>
            <a:r>
              <a:rPr lang="en-US" dirty="0" smtClean="0"/>
              <a:t>What is the effect of Brooks’ cinematic description in this passage?</a:t>
            </a:r>
          </a:p>
          <a:p>
            <a:pPr marL="274320" indent="-256032" eaLnBrk="1" fontAlgn="auto" hangingPunct="1">
              <a:spcAft>
                <a:spcPts val="0"/>
              </a:spcAft>
              <a:defRPr/>
            </a:pPr>
            <a:r>
              <a:rPr lang="en-US" dirty="0" smtClean="0"/>
              <a:t>Find and highlight Brooks’ use of numerous adjectives (often in lists).  What is the effect of this device?  How does it help connect us to </a:t>
            </a:r>
            <a:r>
              <a:rPr lang="en-US" dirty="0" err="1" smtClean="0"/>
              <a:t>Martyn</a:t>
            </a:r>
            <a:r>
              <a:rPr lang="en-US" dirty="0" smtClean="0"/>
              <a:t>?</a:t>
            </a:r>
          </a:p>
          <a:p>
            <a:pPr marL="274320" indent="-256032" eaLnBrk="1" fontAlgn="auto" hangingPunct="1">
              <a:spcAft>
                <a:spcPts val="0"/>
              </a:spcAft>
              <a:defRPr/>
            </a:pPr>
            <a:r>
              <a:rPr lang="en-US" dirty="0" smtClean="0"/>
              <a:t>How is the reality of death foregrounded in this passage?  Why do you think Brooks has done this?</a:t>
            </a:r>
          </a:p>
          <a:p>
            <a:pPr marL="274320" indent="-256032" eaLnBrk="1" fontAlgn="auto" hangingPunct="1">
              <a:spcAft>
                <a:spcPts val="0"/>
              </a:spcAft>
              <a:defRPr/>
            </a:pPr>
            <a:r>
              <a:rPr lang="en-US" dirty="0" smtClean="0"/>
              <a:t>What effect does the snow have on the scene and </a:t>
            </a:r>
            <a:r>
              <a:rPr lang="en-US" dirty="0" err="1" smtClean="0"/>
              <a:t>Martyn</a:t>
            </a:r>
            <a:r>
              <a:rPr lang="en-US" dirty="0" smtClean="0"/>
              <a:t> when it starts to fall?  How does it link to the theme of dreams </a:t>
            </a:r>
            <a:r>
              <a:rPr lang="en-US" dirty="0" err="1" smtClean="0"/>
              <a:t>vs</a:t>
            </a:r>
            <a:r>
              <a:rPr lang="en-US" dirty="0" smtClean="0"/>
              <a:t> reality?</a:t>
            </a:r>
            <a:endParaRPr lang="en-US" dirty="0"/>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
        <p:nvSpPr>
          <p:cNvPr id="8" name="Title 2"/>
          <p:cNvSpPr>
            <a:spLocks noGrp="1"/>
          </p:cNvSpPr>
          <p:nvPr>
            <p:ph type="title"/>
          </p:nvPr>
        </p:nvSpPr>
        <p:spPr>
          <a:xfrm>
            <a:off x="1600200" y="5624513"/>
            <a:ext cx="7543800" cy="914400"/>
          </a:xfrm>
        </p:spPr>
        <p:txBody>
          <a:bodyPr/>
          <a:lstStyle/>
          <a:p>
            <a:pPr eaLnBrk="1" fontAlgn="auto" hangingPunct="1">
              <a:spcAft>
                <a:spcPts val="0"/>
              </a:spcAft>
              <a:defRPr/>
            </a:pPr>
            <a:r>
              <a:rPr lang="en-US" sz="4400" dirty="0" smtClean="0">
                <a:latin typeface="Cracked"/>
                <a:cs typeface="Cracked"/>
              </a:rPr>
              <a:t>SATURDAY: Character, Theme and Style</a:t>
            </a:r>
            <a:endParaRPr lang="en-US" sz="4400" dirty="0">
              <a:latin typeface="Cracked"/>
              <a:cs typeface="Cracked"/>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3"/>
          </p:nvPr>
        </p:nvSpPr>
        <p:spPr>
          <a:xfrm>
            <a:off x="620713" y="658813"/>
            <a:ext cx="1112837" cy="1193800"/>
          </a:xfrm>
        </p:spPr>
        <p:style>
          <a:lnRef idx="2">
            <a:schemeClr val="dk1">
              <a:shade val="50000"/>
            </a:schemeClr>
          </a:lnRef>
          <a:fillRef idx="1">
            <a:schemeClr val="dk1"/>
          </a:fillRef>
          <a:effectRef idx="0">
            <a:schemeClr val="dk1"/>
          </a:effectRef>
          <a:fontRef idx="minor">
            <a:schemeClr val="lt1"/>
          </a:fontRef>
        </p:style>
        <p:txBody>
          <a:bodyPr/>
          <a:lstStyle/>
          <a:p>
            <a:pPr marL="18288" indent="0" eaLnBrk="1" fontAlgn="auto" hangingPunct="1">
              <a:spcAft>
                <a:spcPts val="0"/>
              </a:spcAft>
              <a:buFont typeface="Wingdings" pitchFamily="2" charset="2"/>
              <a:buNone/>
              <a:defRPr/>
            </a:pPr>
            <a:r>
              <a:rPr lang="en-US" dirty="0" smtClean="0"/>
              <a:t>PAGE 105-111</a:t>
            </a:r>
            <a:endParaRPr lang="en-US" dirty="0"/>
          </a:p>
        </p:txBody>
      </p:sp>
      <p:sp>
        <p:nvSpPr>
          <p:cNvPr id="10" name="Content Placeholder 9"/>
          <p:cNvSpPr>
            <a:spLocks noGrp="1"/>
          </p:cNvSpPr>
          <p:nvPr>
            <p:ph sz="quarter" idx="14"/>
          </p:nvPr>
        </p:nvSpPr>
        <p:spPr>
          <a:xfrm>
            <a:off x="1912938" y="658813"/>
            <a:ext cx="6454775" cy="4965700"/>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274320" indent="-256032" eaLnBrk="1" fontAlgn="auto" hangingPunct="1">
              <a:spcAft>
                <a:spcPts val="0"/>
              </a:spcAft>
              <a:defRPr/>
            </a:pPr>
            <a:r>
              <a:rPr lang="en-US" dirty="0" smtClean="0"/>
              <a:t>How does Brooks use language to portray </a:t>
            </a:r>
            <a:r>
              <a:rPr lang="en-US" dirty="0" err="1" smtClean="0"/>
              <a:t>Martyn</a:t>
            </a:r>
            <a:r>
              <a:rPr lang="en-US" dirty="0" smtClean="0"/>
              <a:t> losing grip on reality?</a:t>
            </a:r>
          </a:p>
          <a:p>
            <a:pPr marL="274320" indent="-256032" eaLnBrk="1" fontAlgn="auto" hangingPunct="1">
              <a:spcAft>
                <a:spcPts val="0"/>
              </a:spcAft>
              <a:defRPr/>
            </a:pPr>
            <a:r>
              <a:rPr lang="en-US" dirty="0" smtClean="0"/>
              <a:t>What happens to time out on the beach?  Why is this important at this moment in the structure of the story?</a:t>
            </a:r>
          </a:p>
          <a:p>
            <a:pPr marL="274320" indent="-256032" eaLnBrk="1" fontAlgn="auto" hangingPunct="1">
              <a:spcAft>
                <a:spcPts val="0"/>
              </a:spcAft>
              <a:defRPr/>
            </a:pPr>
            <a:r>
              <a:rPr lang="en-US" dirty="0" smtClean="0"/>
              <a:t>What happens to </a:t>
            </a:r>
            <a:r>
              <a:rPr lang="en-US" dirty="0" err="1" smtClean="0"/>
              <a:t>Martyn’s</a:t>
            </a:r>
            <a:r>
              <a:rPr lang="en-US" dirty="0" smtClean="0"/>
              <a:t> sense of hope on page 107?  How does Brooks use language and structure to </a:t>
            </a:r>
            <a:r>
              <a:rPr lang="en-US" dirty="0" err="1" smtClean="0"/>
              <a:t>emphasise</a:t>
            </a:r>
            <a:r>
              <a:rPr lang="en-US" dirty="0" smtClean="0"/>
              <a:t> the importance of this moment?</a:t>
            </a:r>
          </a:p>
          <a:p>
            <a:pPr marL="274320" indent="-256032" eaLnBrk="1" fontAlgn="auto" hangingPunct="1">
              <a:spcAft>
                <a:spcPts val="0"/>
              </a:spcAft>
              <a:defRPr/>
            </a:pPr>
            <a:r>
              <a:rPr lang="en-US" dirty="0" smtClean="0"/>
              <a:t>What hallucinations does </a:t>
            </a:r>
            <a:r>
              <a:rPr lang="en-US" dirty="0" err="1" smtClean="0"/>
              <a:t>Martyn</a:t>
            </a:r>
            <a:r>
              <a:rPr lang="en-US" dirty="0" smtClean="0"/>
              <a:t> have on page 108?  How do they affect him?  What do they </a:t>
            </a:r>
            <a:r>
              <a:rPr lang="en-US" dirty="0" err="1" smtClean="0"/>
              <a:t>symbolise</a:t>
            </a:r>
            <a:r>
              <a:rPr lang="en-US" dirty="0" smtClean="0"/>
              <a:t>?</a:t>
            </a:r>
          </a:p>
          <a:p>
            <a:pPr marL="274320" indent="-256032" eaLnBrk="1" fontAlgn="auto" hangingPunct="1">
              <a:spcAft>
                <a:spcPts val="0"/>
              </a:spcAft>
              <a:defRPr/>
            </a:pPr>
            <a:r>
              <a:rPr lang="en-US" dirty="0" smtClean="0"/>
              <a:t>How does Brooks use language to show that </a:t>
            </a:r>
            <a:r>
              <a:rPr lang="en-US" dirty="0" err="1" smtClean="0"/>
              <a:t>Martyn’s</a:t>
            </a:r>
            <a:r>
              <a:rPr lang="en-US" dirty="0" smtClean="0"/>
              <a:t> survival instinct has kicked him back into reality on page 108/109?</a:t>
            </a:r>
          </a:p>
          <a:p>
            <a:pPr marL="274320" indent="-256032" eaLnBrk="1" fontAlgn="auto" hangingPunct="1">
              <a:spcAft>
                <a:spcPts val="0"/>
              </a:spcAft>
              <a:defRPr/>
            </a:pPr>
            <a:r>
              <a:rPr lang="en-US" dirty="0" smtClean="0"/>
              <a:t>What is </a:t>
            </a:r>
            <a:r>
              <a:rPr lang="en-US" dirty="0" err="1" smtClean="0"/>
              <a:t>Martyn</a:t>
            </a:r>
            <a:r>
              <a:rPr lang="en-US" dirty="0" smtClean="0"/>
              <a:t> FIGURATIVELY battling against on page 109?  How does Brooks use language to show how much of a struggle it is?</a:t>
            </a:r>
          </a:p>
          <a:p>
            <a:pPr marL="274320" indent="-256032" eaLnBrk="1" fontAlgn="auto" hangingPunct="1">
              <a:spcAft>
                <a:spcPts val="0"/>
              </a:spcAft>
              <a:defRPr/>
            </a:pPr>
            <a:r>
              <a:rPr lang="en-US" dirty="0" smtClean="0"/>
              <a:t>How does Brooks use language on page 110 to show that </a:t>
            </a:r>
            <a:r>
              <a:rPr lang="en-US" dirty="0" err="1" smtClean="0"/>
              <a:t>Martyn</a:t>
            </a:r>
            <a:r>
              <a:rPr lang="en-US" dirty="0" smtClean="0"/>
              <a:t> has regained his control and grip on reality?</a:t>
            </a:r>
            <a:endParaRPr lang="en-US" dirty="0"/>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
        <p:nvSpPr>
          <p:cNvPr id="8" name="Title 2"/>
          <p:cNvSpPr>
            <a:spLocks noGrp="1"/>
          </p:cNvSpPr>
          <p:nvPr>
            <p:ph type="title"/>
          </p:nvPr>
        </p:nvSpPr>
        <p:spPr>
          <a:xfrm>
            <a:off x="1600200" y="5624513"/>
            <a:ext cx="7543800" cy="914400"/>
          </a:xfrm>
        </p:spPr>
        <p:txBody>
          <a:bodyPr/>
          <a:lstStyle/>
          <a:p>
            <a:pPr eaLnBrk="1" fontAlgn="auto" hangingPunct="1">
              <a:spcAft>
                <a:spcPts val="0"/>
              </a:spcAft>
              <a:defRPr/>
            </a:pPr>
            <a:r>
              <a:rPr lang="en-US" sz="4400" dirty="0" smtClean="0">
                <a:latin typeface="Cracked"/>
                <a:cs typeface="Cracked"/>
              </a:rPr>
              <a:t>SATURDAY: Character, Theme and Style</a:t>
            </a:r>
            <a:endParaRPr lang="en-US" sz="4400" dirty="0">
              <a:latin typeface="Cracked"/>
              <a:cs typeface="Cracked"/>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400341" y="2269126"/>
            <a:ext cx="2965530" cy="3653534"/>
          </a:xfrm>
          <a:prstGeom prst="rect">
            <a:avLst/>
          </a:prstGeom>
        </p:spPr>
      </p:pic>
      <p:sp>
        <p:nvSpPr>
          <p:cNvPr id="8" name="Title 2"/>
          <p:cNvSpPr>
            <a:spLocks noGrp="1"/>
          </p:cNvSpPr>
          <p:nvPr>
            <p:ph type="title" idx="4294967295"/>
          </p:nvPr>
        </p:nvSpPr>
        <p:spPr>
          <a:xfrm>
            <a:off x="400050" y="5653088"/>
            <a:ext cx="7543800" cy="914400"/>
          </a:xfrm>
        </p:spPr>
        <p:txBody>
          <a:bodyPr/>
          <a:lstStyle/>
          <a:p>
            <a:pPr eaLnBrk="1" fontAlgn="auto" hangingPunct="1">
              <a:spcAft>
                <a:spcPts val="0"/>
              </a:spcAft>
              <a:defRPr/>
            </a:pPr>
            <a:r>
              <a:rPr lang="en-US" sz="4400" dirty="0" smtClean="0">
                <a:latin typeface="Cracked"/>
                <a:cs typeface="Cracked"/>
              </a:rPr>
              <a:t>SATURDAY</a:t>
            </a:r>
            <a:endParaRPr lang="en-US" sz="4400" dirty="0">
              <a:latin typeface="Cracked"/>
              <a:cs typeface="Cracked"/>
            </a:endParaRPr>
          </a:p>
        </p:txBody>
      </p:sp>
      <p:sp>
        <p:nvSpPr>
          <p:cNvPr id="11" name="Cloud 10"/>
          <p:cNvSpPr/>
          <p:nvPr/>
        </p:nvSpPr>
        <p:spPr>
          <a:xfrm>
            <a:off x="2979335" y="345144"/>
            <a:ext cx="5786757" cy="4845814"/>
          </a:xfrm>
          <a:prstGeom prst="cloud">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278" name="TextBox 11"/>
          <p:cNvSpPr txBox="1">
            <a:spLocks noChangeArrowheads="1"/>
          </p:cNvSpPr>
          <p:nvPr/>
        </p:nvSpPr>
        <p:spPr bwMode="auto">
          <a:xfrm>
            <a:off x="3783013" y="1325563"/>
            <a:ext cx="3919537" cy="1384300"/>
          </a:xfrm>
          <a:prstGeom prst="rect">
            <a:avLst/>
          </a:prstGeom>
          <a:noFill/>
          <a:ln w="9525">
            <a:noFill/>
            <a:miter lim="800000"/>
            <a:headEnd/>
            <a:tailEnd/>
          </a:ln>
        </p:spPr>
        <p:txBody>
          <a:bodyPr>
            <a:spAutoFit/>
          </a:bodyPr>
          <a:lstStyle/>
          <a:p>
            <a:r>
              <a:rPr lang="en-US" sz="2800" dirty="0">
                <a:latin typeface="Palatino Linotype" pitchFamily="18" charset="0"/>
              </a:rPr>
              <a:t>Saturday is a </a:t>
            </a:r>
            <a:r>
              <a:rPr lang="en-US" sz="2800" dirty="0" smtClean="0">
                <a:latin typeface="Palatino Linotype" pitchFamily="18" charset="0"/>
              </a:rPr>
              <a:t>PIVOTAL </a:t>
            </a:r>
            <a:r>
              <a:rPr lang="en-US" sz="2800" dirty="0">
                <a:latin typeface="Palatino Linotype" pitchFamily="18" charset="0"/>
              </a:rPr>
              <a:t>chapter in the novel ‘Martyn Pig’ because…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806450"/>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r>
              <a:rPr lang="en-US" dirty="0" smtClean="0"/>
              <a:t>Skim back over this section and complete </a:t>
            </a:r>
            <a:r>
              <a:rPr lang="en-US" b="1" dirty="0" smtClean="0"/>
              <a:t>one </a:t>
            </a:r>
            <a:r>
              <a:rPr lang="en-US" dirty="0" smtClean="0"/>
              <a:t>of the following tasks.</a:t>
            </a: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WEDNESDAY: Plot</a:t>
            </a:r>
            <a:endParaRPr lang="en-US" dirty="0">
              <a:latin typeface="Cracked"/>
              <a:cs typeface="Cracked"/>
            </a:endParaRPr>
          </a:p>
        </p:txBody>
      </p:sp>
      <p:sp>
        <p:nvSpPr>
          <p:cNvPr id="5" name="TextBox 4"/>
          <p:cNvSpPr txBox="1"/>
          <p:nvPr/>
        </p:nvSpPr>
        <p:spPr>
          <a:xfrm>
            <a:off x="5423510" y="4485981"/>
            <a:ext cx="3589266" cy="203132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marL="285750" indent="-285750" fontAlgn="auto">
              <a:spcBef>
                <a:spcPts val="0"/>
              </a:spcBef>
              <a:spcAft>
                <a:spcPts val="0"/>
              </a:spcAft>
              <a:buFontTx/>
              <a:buChar char="•"/>
              <a:defRPr/>
            </a:pPr>
            <a:r>
              <a:rPr lang="en-US" dirty="0"/>
              <a:t>Do you </a:t>
            </a:r>
            <a:r>
              <a:rPr lang="en-US" b="1" dirty="0"/>
              <a:t>really</a:t>
            </a:r>
            <a:r>
              <a:rPr lang="en-US" dirty="0"/>
              <a:t> know what happens in this chapter?</a:t>
            </a:r>
          </a:p>
          <a:p>
            <a:pPr fontAlgn="auto">
              <a:spcBef>
                <a:spcPts val="0"/>
              </a:spcBef>
              <a:spcAft>
                <a:spcPts val="0"/>
              </a:spcAft>
              <a:defRPr/>
            </a:pPr>
            <a:endParaRPr lang="en-US" dirty="0"/>
          </a:p>
          <a:p>
            <a:pPr marL="285750" indent="-285750" fontAlgn="auto">
              <a:spcBef>
                <a:spcPts val="0"/>
              </a:spcBef>
              <a:spcAft>
                <a:spcPts val="0"/>
              </a:spcAft>
              <a:buFontTx/>
              <a:buChar char="•"/>
              <a:defRPr/>
            </a:pPr>
            <a:r>
              <a:rPr lang="en-US" dirty="0"/>
              <a:t>Could you </a:t>
            </a:r>
            <a:r>
              <a:rPr lang="en-US" b="1" dirty="0"/>
              <a:t>confidently</a:t>
            </a:r>
            <a:r>
              <a:rPr lang="en-US" dirty="0"/>
              <a:t> explain what happens in this chapter to someone who hasn’t read the book?</a:t>
            </a:r>
          </a:p>
        </p:txBody>
      </p:sp>
      <p:graphicFrame>
        <p:nvGraphicFramePr>
          <p:cNvPr id="6" name="Table 5"/>
          <p:cNvGraphicFramePr>
            <a:graphicFrameLocks noGrp="1"/>
          </p:cNvGraphicFramePr>
          <p:nvPr/>
        </p:nvGraphicFramePr>
        <p:xfrm>
          <a:off x="1524000" y="1784350"/>
          <a:ext cx="6096000" cy="2377440"/>
        </p:xfrm>
        <a:graphic>
          <a:graphicData uri="http://schemas.openxmlformats.org/drawingml/2006/table">
            <a:tbl>
              <a:tblPr firstRow="1" bandRow="1">
                <a:tableStyleId>{16D9F66E-5EB9-4882-86FB-DCBF35E3C3E4}</a:tableStyleId>
              </a:tblPr>
              <a:tblGrid>
                <a:gridCol w="3048000"/>
                <a:gridCol w="3048000"/>
              </a:tblGrid>
              <a:tr h="370840">
                <a:tc>
                  <a:txBody>
                    <a:bodyPr/>
                    <a:lstStyle/>
                    <a:p>
                      <a:r>
                        <a:rPr lang="en-US" b="0" i="0" dirty="0" smtClean="0"/>
                        <a:t>1.  </a:t>
                      </a:r>
                      <a:r>
                        <a:rPr lang="en-US" b="0" i="0" dirty="0" err="1" smtClean="0"/>
                        <a:t>Summarise</a:t>
                      </a:r>
                      <a:r>
                        <a:rPr lang="en-US" b="0" i="0" dirty="0" smtClean="0"/>
                        <a:t> the</a:t>
                      </a:r>
                      <a:r>
                        <a:rPr lang="en-US" b="0" i="0" baseline="0" dirty="0" smtClean="0"/>
                        <a:t> entire chapter into TEN bullet points.</a:t>
                      </a:r>
                      <a:endParaRPr lang="en-US" b="0" i="0" dirty="0"/>
                    </a:p>
                  </a:txBody>
                  <a:tcPr/>
                </a:tc>
                <a:tc>
                  <a:txBody>
                    <a:bodyPr/>
                    <a:lstStyle/>
                    <a:p>
                      <a:r>
                        <a:rPr lang="en-US" b="0" i="0" dirty="0" smtClean="0"/>
                        <a:t>2.  Create a mind-map</a:t>
                      </a:r>
                      <a:r>
                        <a:rPr lang="en-US" b="0" i="0" baseline="0" dirty="0" smtClean="0"/>
                        <a:t> showing the key plot developments in this chapter.</a:t>
                      </a:r>
                      <a:endParaRPr lang="en-US" b="0" i="0" dirty="0"/>
                    </a:p>
                  </a:txBody>
                  <a:tcPr/>
                </a:tc>
              </a:tr>
              <a:tr h="370840">
                <a:tc>
                  <a:txBody>
                    <a:bodyPr/>
                    <a:lstStyle/>
                    <a:p>
                      <a:r>
                        <a:rPr lang="en-US" b="0" i="0" dirty="0" smtClean="0"/>
                        <a:t>3.  Timeline the key plot developments in this</a:t>
                      </a:r>
                      <a:r>
                        <a:rPr lang="en-US" b="0" i="0" baseline="0" dirty="0" smtClean="0"/>
                        <a:t> chapter.  Indicate the time of day each thing happens.</a:t>
                      </a:r>
                      <a:endParaRPr lang="en-US" b="0" i="0" dirty="0"/>
                    </a:p>
                  </a:txBody>
                  <a:tcPr/>
                </a:tc>
                <a:tc>
                  <a:txBody>
                    <a:bodyPr/>
                    <a:lstStyle/>
                    <a:p>
                      <a:r>
                        <a:rPr lang="en-US" b="0" i="0" dirty="0" smtClean="0"/>
                        <a:t>4.  Roughly</a:t>
                      </a:r>
                      <a:r>
                        <a:rPr lang="en-US" b="0" i="0" baseline="0" dirty="0" smtClean="0"/>
                        <a:t> storyboard the chapter including all of the major plot developments.</a:t>
                      </a:r>
                      <a:endParaRPr lang="en-US" b="0" i="0" dirty="0"/>
                    </a:p>
                  </a:txBody>
                  <a:tcPr/>
                </a:tc>
              </a:tr>
            </a:tbl>
          </a:graphicData>
        </a:graphic>
      </p:graphicFrame>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8325" y="508000"/>
            <a:ext cx="8053388" cy="3748088"/>
          </a:xfrm>
        </p:spPr>
        <p:txBody>
          <a:bodyPr/>
          <a:lstStyle/>
          <a:p>
            <a:pPr marL="274320" indent="-256032" eaLnBrk="1" fontAlgn="auto" hangingPunct="1">
              <a:spcAft>
                <a:spcPts val="0"/>
              </a:spcAft>
              <a:defRPr/>
            </a:pPr>
            <a:r>
              <a:rPr lang="en-US" dirty="0" smtClean="0"/>
              <a:t>Look at both your grade AND the targets I have set you.</a:t>
            </a:r>
          </a:p>
          <a:p>
            <a:pPr marL="274320" indent="-256032" eaLnBrk="1" fontAlgn="auto" hangingPunct="1">
              <a:spcAft>
                <a:spcPts val="0"/>
              </a:spcAft>
              <a:defRPr/>
            </a:pPr>
            <a:r>
              <a:rPr lang="en-US" dirty="0" smtClean="0"/>
              <a:t>Scan back over your work and look for:</a:t>
            </a:r>
          </a:p>
          <a:p>
            <a:pPr marL="274320" indent="-256032" eaLnBrk="1" fontAlgn="auto" hangingPunct="1">
              <a:spcAft>
                <a:spcPts val="0"/>
              </a:spcAft>
              <a:buFontTx/>
              <a:buChar char="•"/>
              <a:defRPr/>
            </a:pPr>
            <a:r>
              <a:rPr lang="en-US" dirty="0" smtClean="0"/>
              <a:t>Any SPAG mistakes I have highlighted.  Can you see what you did wrong?</a:t>
            </a:r>
          </a:p>
          <a:p>
            <a:pPr marL="274320" indent="-256032" eaLnBrk="1" fontAlgn="auto" hangingPunct="1">
              <a:spcAft>
                <a:spcPts val="0"/>
              </a:spcAft>
              <a:buFontTx/>
              <a:buChar char="•"/>
              <a:defRPr/>
            </a:pPr>
            <a:r>
              <a:rPr lang="en-US" dirty="0" smtClean="0"/>
              <a:t>Moments where you COULD have met some of your targets (by building on your explanation, </a:t>
            </a:r>
            <a:r>
              <a:rPr lang="en-US" dirty="0" err="1" smtClean="0"/>
              <a:t>analysing</a:t>
            </a:r>
            <a:r>
              <a:rPr lang="en-US" dirty="0" smtClean="0"/>
              <a:t> Brooks’ style/language devices </a:t>
            </a:r>
            <a:r>
              <a:rPr lang="en-US" dirty="0" err="1" smtClean="0"/>
              <a:t>etc</a:t>
            </a:r>
            <a:r>
              <a:rPr lang="en-US" dirty="0" smtClean="0"/>
              <a:t>).</a:t>
            </a:r>
          </a:p>
          <a:p>
            <a:pPr marL="18288" indent="0" eaLnBrk="1" fontAlgn="auto" hangingPunct="1">
              <a:spcAft>
                <a:spcPts val="0"/>
              </a:spcAft>
              <a:buFont typeface="Wingdings" pitchFamily="2" charset="2"/>
              <a:buNone/>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smtClean="0"/>
              <a:t>Practice Exam REFLECTIONS</a:t>
            </a:r>
            <a:endParaRPr lang="en-US" dirty="0"/>
          </a:p>
        </p:txBody>
      </p:sp>
      <p:sp>
        <p:nvSpPr>
          <p:cNvPr id="4" name="TextBox 3"/>
          <p:cNvSpPr txBox="1"/>
          <p:nvPr/>
        </p:nvSpPr>
        <p:spPr>
          <a:xfrm>
            <a:off x="5557838" y="3584575"/>
            <a:ext cx="3271837" cy="258445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spAutoFit/>
          </a:bodyPr>
          <a:lstStyle/>
          <a:p>
            <a:pPr fontAlgn="auto">
              <a:spcBef>
                <a:spcPts val="0"/>
              </a:spcBef>
              <a:spcAft>
                <a:spcPts val="0"/>
              </a:spcAft>
              <a:defRPr/>
            </a:pPr>
            <a:r>
              <a:rPr lang="en-US" dirty="0"/>
              <a:t>If you didn’t do the exam on FRIDAY you SHOULD take the questions and have a go!</a:t>
            </a:r>
          </a:p>
          <a:p>
            <a:pPr fontAlgn="auto">
              <a:spcBef>
                <a:spcPts val="0"/>
              </a:spcBef>
              <a:spcAft>
                <a:spcPts val="0"/>
              </a:spcAft>
              <a:defRPr/>
            </a:pPr>
            <a:endParaRPr lang="en-US" dirty="0"/>
          </a:p>
          <a:p>
            <a:pPr fontAlgn="auto">
              <a:spcBef>
                <a:spcPts val="0"/>
              </a:spcBef>
              <a:spcAft>
                <a:spcPts val="0"/>
              </a:spcAft>
              <a:defRPr/>
            </a:pPr>
            <a:r>
              <a:rPr lang="en-US" dirty="0"/>
              <a:t>If you didn’t hand it in you are a DORK.</a:t>
            </a:r>
          </a:p>
          <a:p>
            <a:pPr fontAlgn="auto">
              <a:spcBef>
                <a:spcPts val="0"/>
              </a:spcBef>
              <a:spcAft>
                <a:spcPts val="0"/>
              </a:spcAft>
              <a:defRPr/>
            </a:pPr>
            <a:endParaRPr lang="en-US" dirty="0"/>
          </a:p>
          <a:p>
            <a:pPr fontAlgn="auto">
              <a:spcBef>
                <a:spcPts val="0"/>
              </a:spcBef>
              <a:spcAft>
                <a:spcPts val="0"/>
              </a:spcAft>
              <a:defRPr/>
            </a:pPr>
            <a:r>
              <a:rPr lang="en-US" dirty="0"/>
              <a:t>If you only wrote 2 paragraphs… HELLO?!?!?!?!?</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690243" y="4888032"/>
            <a:ext cx="1140205" cy="1404733"/>
          </a:xfrm>
          <a:prstGeom prst="rect">
            <a:avLst/>
          </a:prstGeom>
        </p:spPr>
      </p:pic>
      <p:sp>
        <p:nvSpPr>
          <p:cNvPr id="8" name="Title 2"/>
          <p:cNvSpPr>
            <a:spLocks noGrp="1"/>
          </p:cNvSpPr>
          <p:nvPr>
            <p:ph type="title"/>
          </p:nvPr>
        </p:nvSpPr>
        <p:spPr>
          <a:xfrm>
            <a:off x="1835150" y="5291138"/>
            <a:ext cx="7543800" cy="914400"/>
          </a:xfrm>
        </p:spPr>
        <p:txBody>
          <a:bodyPr/>
          <a:lstStyle/>
          <a:p>
            <a:pPr eaLnBrk="1" fontAlgn="auto" hangingPunct="1">
              <a:spcAft>
                <a:spcPts val="0"/>
              </a:spcAft>
              <a:defRPr/>
            </a:pPr>
            <a:r>
              <a:rPr lang="en-US" sz="4400" dirty="0" smtClean="0">
                <a:latin typeface="Cracked"/>
                <a:cs typeface="Cracked"/>
              </a:rPr>
              <a:t>SATURDAY: Style</a:t>
            </a:r>
            <a:endParaRPr lang="en-US" sz="4400" dirty="0">
              <a:latin typeface="Cracked"/>
              <a:cs typeface="Cracked"/>
            </a:endParaRPr>
          </a:p>
        </p:txBody>
      </p:sp>
      <p:sp>
        <p:nvSpPr>
          <p:cNvPr id="4" name="TextBox 3"/>
          <p:cNvSpPr txBox="1"/>
          <p:nvPr/>
        </p:nvSpPr>
        <p:spPr>
          <a:xfrm>
            <a:off x="690563" y="649288"/>
            <a:ext cx="7743825" cy="2184400"/>
          </a:xfrm>
          <a:prstGeom prst="rect">
            <a:avLst/>
          </a:prstGeom>
          <a:noFill/>
        </p:spPr>
        <p:txBody>
          <a:bodyPr>
            <a:spAutoFit/>
          </a:bodyPr>
          <a:lstStyle/>
          <a:p>
            <a:pPr fontAlgn="auto">
              <a:spcBef>
                <a:spcPts val="0"/>
              </a:spcBef>
              <a:spcAft>
                <a:spcPts val="0"/>
              </a:spcAft>
              <a:defRPr/>
            </a:pPr>
            <a:r>
              <a:rPr lang="en-US" sz="4000" dirty="0">
                <a:solidFill>
                  <a:schemeClr val="accent6"/>
                </a:solidFill>
                <a:latin typeface="+mn-lt"/>
                <a:cs typeface="+mn-cs"/>
              </a:rPr>
              <a:t>The macabre </a:t>
            </a:r>
            <a:r>
              <a:rPr lang="en-US" sz="3200" dirty="0">
                <a:latin typeface="+mn-lt"/>
                <a:cs typeface="+mn-cs"/>
              </a:rPr>
              <a:t>= something that is disturbing usually connected with death or the fear of death.  Gruesome description, atmosphere of doom.</a:t>
            </a:r>
          </a:p>
        </p:txBody>
      </p:sp>
      <p:sp>
        <p:nvSpPr>
          <p:cNvPr id="5" name="TextBox 4"/>
          <p:cNvSpPr txBox="1"/>
          <p:nvPr/>
        </p:nvSpPr>
        <p:spPr>
          <a:xfrm>
            <a:off x="690563" y="3051175"/>
            <a:ext cx="7743825" cy="830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marL="285750" indent="-285750" fontAlgn="auto">
              <a:spcBef>
                <a:spcPts val="0"/>
              </a:spcBef>
              <a:spcAft>
                <a:spcPts val="0"/>
              </a:spcAft>
              <a:buFontTx/>
              <a:buChar char="•"/>
              <a:defRPr/>
            </a:pPr>
            <a:r>
              <a:rPr lang="en-US" sz="2400" dirty="0"/>
              <a:t>Where else in the novel does Brooks use the macabre?</a:t>
            </a:r>
          </a:p>
          <a:p>
            <a:pPr marL="285750" indent="-285750" fontAlgn="auto">
              <a:spcBef>
                <a:spcPts val="0"/>
              </a:spcBef>
              <a:spcAft>
                <a:spcPts val="0"/>
              </a:spcAft>
              <a:buFontTx/>
              <a:buChar char="•"/>
              <a:defRPr/>
            </a:pPr>
            <a:r>
              <a:rPr lang="en-US" sz="2400" dirty="0"/>
              <a:t>Find THREE quotes from ‘Saturday’ that are macabre.</a:t>
            </a:r>
          </a:p>
        </p:txBody>
      </p:sp>
      <p:sp>
        <p:nvSpPr>
          <p:cNvPr id="9" name="TextBox 8"/>
          <p:cNvSpPr txBox="1"/>
          <p:nvPr/>
        </p:nvSpPr>
        <p:spPr>
          <a:xfrm>
            <a:off x="5370513" y="4335463"/>
            <a:ext cx="3257550" cy="1938337"/>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fontAlgn="auto">
              <a:spcBef>
                <a:spcPts val="0"/>
              </a:spcBef>
              <a:spcAft>
                <a:spcPts val="0"/>
              </a:spcAft>
              <a:defRPr/>
            </a:pPr>
            <a:r>
              <a:rPr lang="en-US" sz="2000" dirty="0">
                <a:latin typeface="Arial"/>
                <a:cs typeface="Arial"/>
              </a:rPr>
              <a:t>Why does Brooks use the macabre in the novel?  How does this link to the themes of:</a:t>
            </a:r>
          </a:p>
          <a:p>
            <a:pPr marL="285750" indent="-285750" fontAlgn="auto">
              <a:spcBef>
                <a:spcPts val="0"/>
              </a:spcBef>
              <a:spcAft>
                <a:spcPts val="0"/>
              </a:spcAft>
              <a:buFontTx/>
              <a:buChar char="-"/>
              <a:defRPr/>
            </a:pPr>
            <a:r>
              <a:rPr lang="en-US" sz="2000" dirty="0">
                <a:latin typeface="Arial"/>
                <a:cs typeface="Arial"/>
              </a:rPr>
              <a:t>Death</a:t>
            </a:r>
          </a:p>
          <a:p>
            <a:pPr marL="285750" indent="-285750" fontAlgn="auto">
              <a:spcBef>
                <a:spcPts val="0"/>
              </a:spcBef>
              <a:spcAft>
                <a:spcPts val="0"/>
              </a:spcAft>
              <a:buFontTx/>
              <a:buChar char="-"/>
              <a:defRPr/>
            </a:pPr>
            <a:r>
              <a:rPr lang="en-US" sz="2000" dirty="0">
                <a:latin typeface="Arial"/>
                <a:cs typeface="Arial"/>
              </a:rPr>
              <a:t>Fantasy </a:t>
            </a:r>
            <a:r>
              <a:rPr lang="en-US" sz="2000" dirty="0" err="1">
                <a:latin typeface="Arial"/>
                <a:cs typeface="Arial"/>
              </a:rPr>
              <a:t>vs</a:t>
            </a:r>
            <a:r>
              <a:rPr lang="en-US" sz="2000" dirty="0">
                <a:latin typeface="Arial"/>
                <a:cs typeface="Arial"/>
              </a:rPr>
              <a:t> Reality?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690243" y="4888032"/>
            <a:ext cx="1140205" cy="1404733"/>
          </a:xfrm>
          <a:prstGeom prst="rect">
            <a:avLst/>
          </a:prstGeom>
        </p:spPr>
      </p:pic>
      <p:sp>
        <p:nvSpPr>
          <p:cNvPr id="8" name="Title 2"/>
          <p:cNvSpPr>
            <a:spLocks noGrp="1"/>
          </p:cNvSpPr>
          <p:nvPr>
            <p:ph type="title"/>
          </p:nvPr>
        </p:nvSpPr>
        <p:spPr>
          <a:xfrm>
            <a:off x="1835150" y="5291138"/>
            <a:ext cx="7543800" cy="914400"/>
          </a:xfrm>
        </p:spPr>
        <p:txBody>
          <a:bodyPr/>
          <a:lstStyle/>
          <a:p>
            <a:pPr eaLnBrk="1" fontAlgn="auto" hangingPunct="1">
              <a:spcAft>
                <a:spcPts val="0"/>
              </a:spcAft>
              <a:defRPr/>
            </a:pPr>
            <a:r>
              <a:rPr lang="en-US" sz="4400" dirty="0" smtClean="0">
                <a:latin typeface="Cracked"/>
                <a:cs typeface="Cracked"/>
              </a:rPr>
              <a:t>SATURDAY: Theme</a:t>
            </a:r>
            <a:endParaRPr lang="en-US" sz="4400" dirty="0">
              <a:latin typeface="Cracked"/>
              <a:cs typeface="Cracked"/>
            </a:endParaRPr>
          </a:p>
        </p:txBody>
      </p:sp>
      <p:sp>
        <p:nvSpPr>
          <p:cNvPr id="2" name="TextBox 1"/>
          <p:cNvSpPr txBox="1"/>
          <p:nvPr/>
        </p:nvSpPr>
        <p:spPr>
          <a:xfrm>
            <a:off x="690563" y="552450"/>
            <a:ext cx="7620000" cy="107632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spAutoFit/>
          </a:bodyPr>
          <a:lstStyle/>
          <a:p>
            <a:pPr fontAlgn="auto">
              <a:spcBef>
                <a:spcPts val="0"/>
              </a:spcBef>
              <a:spcAft>
                <a:spcPts val="0"/>
              </a:spcAft>
              <a:defRPr/>
            </a:pPr>
            <a:r>
              <a:rPr lang="en-US" sz="3200" dirty="0"/>
              <a:t>Key thematic moment: MORALITY and JUSTICE</a:t>
            </a:r>
          </a:p>
        </p:txBody>
      </p:sp>
      <p:sp>
        <p:nvSpPr>
          <p:cNvPr id="3" name="TextBox 2"/>
          <p:cNvSpPr txBox="1"/>
          <p:nvPr/>
        </p:nvSpPr>
        <p:spPr>
          <a:xfrm>
            <a:off x="690563" y="2084388"/>
            <a:ext cx="7620000" cy="23082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marL="285750" indent="-285750" fontAlgn="auto">
              <a:spcBef>
                <a:spcPts val="0"/>
              </a:spcBef>
              <a:spcAft>
                <a:spcPts val="0"/>
              </a:spcAft>
              <a:buFontTx/>
              <a:buChar char="•"/>
              <a:defRPr/>
            </a:pPr>
            <a:r>
              <a:rPr lang="en-US" sz="2400" dirty="0"/>
              <a:t>Scan back over </a:t>
            </a:r>
            <a:r>
              <a:rPr lang="en-US" sz="2400" dirty="0" err="1"/>
              <a:t>Martyn’s</a:t>
            </a:r>
            <a:r>
              <a:rPr lang="en-US" sz="2400" dirty="0"/>
              <a:t> narrative on </a:t>
            </a:r>
            <a:r>
              <a:rPr lang="en-US" sz="2400" b="1" dirty="0"/>
              <a:t>page 132</a:t>
            </a:r>
            <a:r>
              <a:rPr lang="en-US" sz="2400" dirty="0"/>
              <a:t>.</a:t>
            </a:r>
          </a:p>
          <a:p>
            <a:pPr marL="285750" indent="-285750" fontAlgn="auto">
              <a:spcBef>
                <a:spcPts val="0"/>
              </a:spcBef>
              <a:spcAft>
                <a:spcPts val="0"/>
              </a:spcAft>
              <a:buFontTx/>
              <a:buChar char="•"/>
              <a:defRPr/>
            </a:pPr>
            <a:r>
              <a:rPr lang="en-US" sz="2400" dirty="0"/>
              <a:t>How does it develop the theme of morality and justice?</a:t>
            </a:r>
          </a:p>
          <a:p>
            <a:pPr marL="285750" indent="-285750" fontAlgn="auto">
              <a:spcBef>
                <a:spcPts val="0"/>
              </a:spcBef>
              <a:spcAft>
                <a:spcPts val="0"/>
              </a:spcAft>
              <a:buFontTx/>
              <a:buChar char="•"/>
              <a:defRPr/>
            </a:pPr>
            <a:r>
              <a:rPr lang="en-US" sz="2400" dirty="0"/>
              <a:t>Do you agree with </a:t>
            </a:r>
            <a:r>
              <a:rPr lang="en-US" sz="2400" dirty="0" err="1"/>
              <a:t>Martyn</a:t>
            </a:r>
            <a:r>
              <a:rPr lang="en-US" sz="2400" dirty="0"/>
              <a:t>?</a:t>
            </a:r>
          </a:p>
          <a:p>
            <a:pPr marL="285750" indent="-285750" fontAlgn="auto">
              <a:spcBef>
                <a:spcPts val="0"/>
              </a:spcBef>
              <a:spcAft>
                <a:spcPts val="0"/>
              </a:spcAft>
              <a:buFontTx/>
              <a:buChar char="•"/>
              <a:defRPr/>
            </a:pPr>
            <a:r>
              <a:rPr lang="en-US" sz="2400" dirty="0"/>
              <a:t>Pick THREE lines from this passage that best exemplify the moment.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806450"/>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r>
              <a:rPr lang="en-US" dirty="0" smtClean="0"/>
              <a:t>Skim back over this section and re-write it into </a:t>
            </a:r>
            <a:r>
              <a:rPr lang="en-US" b="1" dirty="0" smtClean="0"/>
              <a:t>TWO PARAGRAPHS.</a:t>
            </a: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SUNDAY: Plot</a:t>
            </a:r>
            <a:endParaRPr lang="en-US" dirty="0">
              <a:latin typeface="Cracked"/>
              <a:cs typeface="Cracked"/>
            </a:endParaRPr>
          </a:p>
        </p:txBody>
      </p:sp>
      <p:sp>
        <p:nvSpPr>
          <p:cNvPr id="5" name="TextBox 4"/>
          <p:cNvSpPr txBox="1"/>
          <p:nvPr/>
        </p:nvSpPr>
        <p:spPr>
          <a:xfrm>
            <a:off x="5204435" y="4318337"/>
            <a:ext cx="3589266" cy="203132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marL="285750" indent="-285750" fontAlgn="auto">
              <a:spcBef>
                <a:spcPts val="0"/>
              </a:spcBef>
              <a:spcAft>
                <a:spcPts val="0"/>
              </a:spcAft>
              <a:buFontTx/>
              <a:buChar char="•"/>
              <a:defRPr/>
            </a:pPr>
            <a:r>
              <a:rPr lang="en-US" dirty="0"/>
              <a:t>Do you </a:t>
            </a:r>
            <a:r>
              <a:rPr lang="en-US" b="1" dirty="0"/>
              <a:t>really</a:t>
            </a:r>
            <a:r>
              <a:rPr lang="en-US" dirty="0"/>
              <a:t> know what happens in this chapter?</a:t>
            </a:r>
          </a:p>
          <a:p>
            <a:pPr fontAlgn="auto">
              <a:spcBef>
                <a:spcPts val="0"/>
              </a:spcBef>
              <a:spcAft>
                <a:spcPts val="0"/>
              </a:spcAft>
              <a:defRPr/>
            </a:pPr>
            <a:endParaRPr lang="en-US" dirty="0"/>
          </a:p>
          <a:p>
            <a:pPr marL="285750" indent="-285750" fontAlgn="auto">
              <a:spcBef>
                <a:spcPts val="0"/>
              </a:spcBef>
              <a:spcAft>
                <a:spcPts val="0"/>
              </a:spcAft>
              <a:buFontTx/>
              <a:buChar char="•"/>
              <a:defRPr/>
            </a:pPr>
            <a:r>
              <a:rPr lang="en-US" dirty="0"/>
              <a:t>Could you </a:t>
            </a:r>
            <a:r>
              <a:rPr lang="en-US" b="1" dirty="0"/>
              <a:t>confidently</a:t>
            </a:r>
            <a:r>
              <a:rPr lang="en-US" dirty="0"/>
              <a:t> explain what happens in this chapter to someone who hasn’t read the book?</a:t>
            </a: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
        <p:nvSpPr>
          <p:cNvPr id="4" name="TextBox 3"/>
          <p:cNvSpPr txBox="1"/>
          <p:nvPr/>
        </p:nvSpPr>
        <p:spPr>
          <a:xfrm>
            <a:off x="661988" y="1504950"/>
            <a:ext cx="2292350" cy="1570038"/>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fontAlgn="auto">
              <a:spcBef>
                <a:spcPts val="0"/>
              </a:spcBef>
              <a:spcAft>
                <a:spcPts val="0"/>
              </a:spcAft>
              <a:defRPr/>
            </a:pPr>
            <a:r>
              <a:rPr lang="en-US" sz="2400" dirty="0"/>
              <a:t>INTERLUDE =  a break or intervening episode.</a:t>
            </a:r>
          </a:p>
        </p:txBody>
      </p:sp>
      <p:sp>
        <p:nvSpPr>
          <p:cNvPr id="8" name="TextBox 7"/>
          <p:cNvSpPr txBox="1"/>
          <p:nvPr/>
        </p:nvSpPr>
        <p:spPr>
          <a:xfrm>
            <a:off x="3271838" y="1504950"/>
            <a:ext cx="5049837" cy="26781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285750" indent="-285750" fontAlgn="auto">
              <a:spcBef>
                <a:spcPts val="0"/>
              </a:spcBef>
              <a:spcAft>
                <a:spcPts val="0"/>
              </a:spcAft>
              <a:buFontTx/>
              <a:buChar char="•"/>
              <a:defRPr/>
            </a:pPr>
            <a:r>
              <a:rPr lang="en-US" sz="2400" dirty="0"/>
              <a:t>Why do you think Brooks wrote this short chapter at this stage of the novel?</a:t>
            </a:r>
          </a:p>
          <a:p>
            <a:pPr marL="285750" indent="-285750" fontAlgn="auto">
              <a:spcBef>
                <a:spcPts val="0"/>
              </a:spcBef>
              <a:spcAft>
                <a:spcPts val="0"/>
              </a:spcAft>
              <a:buFontTx/>
              <a:buChar char="•"/>
              <a:defRPr/>
            </a:pPr>
            <a:r>
              <a:rPr lang="en-US" sz="2400" dirty="0"/>
              <a:t>How does it develop </a:t>
            </a:r>
            <a:r>
              <a:rPr lang="en-US" sz="2400" dirty="0" err="1"/>
              <a:t>Martyn’s</a:t>
            </a:r>
            <a:r>
              <a:rPr lang="en-US" sz="2400" dirty="0"/>
              <a:t> character?</a:t>
            </a:r>
          </a:p>
          <a:p>
            <a:pPr marL="285750" indent="-285750" fontAlgn="auto">
              <a:spcBef>
                <a:spcPts val="0"/>
              </a:spcBef>
              <a:spcAft>
                <a:spcPts val="0"/>
              </a:spcAft>
              <a:buFontTx/>
              <a:buChar char="•"/>
              <a:defRPr/>
            </a:pPr>
            <a:r>
              <a:rPr lang="en-US" sz="2400" dirty="0"/>
              <a:t>Which themes does it develop?  How?</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7788" y="5334000"/>
            <a:ext cx="2959100" cy="914400"/>
          </a:xfrm>
        </p:spPr>
        <p:txBody>
          <a:bodyPr/>
          <a:lstStyle/>
          <a:p>
            <a:pPr eaLnBrk="1" fontAlgn="auto" hangingPunct="1">
              <a:spcAft>
                <a:spcPts val="0"/>
              </a:spcAft>
              <a:defRPr/>
            </a:pPr>
            <a:r>
              <a:rPr lang="en-US" dirty="0" smtClean="0">
                <a:latin typeface="Cracked"/>
                <a:cs typeface="Cracked"/>
              </a:rPr>
              <a:t>SUNDAY: Style</a:t>
            </a:r>
            <a:endParaRPr lang="en-US" dirty="0">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
        <p:nvSpPr>
          <p:cNvPr id="4" name="TextBox 3"/>
          <p:cNvSpPr txBox="1"/>
          <p:nvPr/>
        </p:nvSpPr>
        <p:spPr>
          <a:xfrm>
            <a:off x="661988" y="608013"/>
            <a:ext cx="7704137" cy="830262"/>
          </a:xfrm>
          <a:prstGeom prst="rect">
            <a:avLst/>
          </a:prstGeom>
        </p:spPr>
        <p:style>
          <a:lnRef idx="3">
            <a:schemeClr val="lt1"/>
          </a:lnRef>
          <a:fillRef idx="1">
            <a:schemeClr val="accent2"/>
          </a:fillRef>
          <a:effectRef idx="1">
            <a:schemeClr val="accent2"/>
          </a:effectRef>
          <a:fontRef idx="minor">
            <a:schemeClr val="lt1"/>
          </a:fontRef>
        </p:style>
        <p:txBody>
          <a:bodyPr>
            <a:spAutoFit/>
          </a:bodyPr>
          <a:lstStyle/>
          <a:p>
            <a:pPr fontAlgn="auto">
              <a:spcBef>
                <a:spcPts val="0"/>
              </a:spcBef>
              <a:spcAft>
                <a:spcPts val="0"/>
              </a:spcAft>
              <a:defRPr/>
            </a:pPr>
            <a:r>
              <a:rPr lang="en-US" sz="2400" dirty="0"/>
              <a:t>The connection between the novel and CRIME FICTION is very clear in this chapter.</a:t>
            </a:r>
          </a:p>
        </p:txBody>
      </p:sp>
      <p:sp>
        <p:nvSpPr>
          <p:cNvPr id="8" name="TextBox 7"/>
          <p:cNvSpPr txBox="1"/>
          <p:nvPr/>
        </p:nvSpPr>
        <p:spPr>
          <a:xfrm>
            <a:off x="661988" y="1601788"/>
            <a:ext cx="7704137" cy="12001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400" dirty="0"/>
              <a:t>CRIME NOIR = a genre of writing mostly associated with detective novels.  It depicts violent crime in a ‘matter-of-fact’, bluntly realistic way.</a:t>
            </a:r>
          </a:p>
        </p:txBody>
      </p:sp>
      <p:sp>
        <p:nvSpPr>
          <p:cNvPr id="9" name="TextBox 8"/>
          <p:cNvSpPr txBox="1"/>
          <p:nvPr/>
        </p:nvSpPr>
        <p:spPr>
          <a:xfrm>
            <a:off x="661988" y="2981325"/>
            <a:ext cx="7704137" cy="23082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auto">
              <a:spcBef>
                <a:spcPts val="0"/>
              </a:spcBef>
              <a:spcAft>
                <a:spcPts val="0"/>
              </a:spcAft>
              <a:defRPr/>
            </a:pPr>
            <a:r>
              <a:rPr lang="en-US" sz="2400" dirty="0"/>
              <a:t>FILM NOIR = a genre of cinema that was popular in the 1940s and 1950s.  These films always had a dark, shadowy, pessimistic mood and featured a femme fatale, a female character who would bewitch and beguile the naive male lead with her beauty and charm and then betray him and ruin his life!</a:t>
            </a:r>
          </a:p>
        </p:txBody>
      </p:sp>
      <p:sp>
        <p:nvSpPr>
          <p:cNvPr id="10" name="TextBox 9"/>
          <p:cNvSpPr txBox="1"/>
          <p:nvPr/>
        </p:nvSpPr>
        <p:spPr>
          <a:xfrm>
            <a:off x="4306888" y="5564188"/>
            <a:ext cx="4059237" cy="64611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spAutoFit/>
          </a:bodyPr>
          <a:lstStyle/>
          <a:p>
            <a:pPr fontAlgn="auto">
              <a:spcBef>
                <a:spcPts val="0"/>
              </a:spcBef>
              <a:spcAft>
                <a:spcPts val="0"/>
              </a:spcAft>
              <a:defRPr/>
            </a:pPr>
            <a:r>
              <a:rPr lang="en-US" dirty="0"/>
              <a:t>How do these genres LINK to the novel?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806450"/>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r>
              <a:rPr lang="en-US" dirty="0" smtClean="0"/>
              <a:t>Skim back over this section and complete </a:t>
            </a:r>
            <a:r>
              <a:rPr lang="en-US" b="1" dirty="0" smtClean="0"/>
              <a:t>one </a:t>
            </a:r>
            <a:r>
              <a:rPr lang="en-US" dirty="0" smtClean="0"/>
              <a:t>of the following tasks.  </a:t>
            </a: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MONDAY: Plot</a:t>
            </a:r>
            <a:endParaRPr lang="en-US" dirty="0">
              <a:latin typeface="Cracked"/>
              <a:cs typeface="Cracked"/>
            </a:endParaRPr>
          </a:p>
        </p:txBody>
      </p:sp>
      <p:sp>
        <p:nvSpPr>
          <p:cNvPr id="5" name="TextBox 4"/>
          <p:cNvSpPr txBox="1"/>
          <p:nvPr/>
        </p:nvSpPr>
        <p:spPr>
          <a:xfrm>
            <a:off x="5204435" y="4485981"/>
            <a:ext cx="3589266" cy="2031325"/>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marL="285750" indent="-285750" fontAlgn="auto">
              <a:spcBef>
                <a:spcPts val="0"/>
              </a:spcBef>
              <a:spcAft>
                <a:spcPts val="0"/>
              </a:spcAft>
              <a:buFontTx/>
              <a:buChar char="•"/>
              <a:defRPr/>
            </a:pPr>
            <a:r>
              <a:rPr lang="en-US" dirty="0"/>
              <a:t>Do you </a:t>
            </a:r>
            <a:r>
              <a:rPr lang="en-US" b="1" dirty="0"/>
              <a:t>really</a:t>
            </a:r>
            <a:r>
              <a:rPr lang="en-US" dirty="0"/>
              <a:t> know what happens in this chapter?</a:t>
            </a:r>
          </a:p>
          <a:p>
            <a:pPr fontAlgn="auto">
              <a:spcBef>
                <a:spcPts val="0"/>
              </a:spcBef>
              <a:spcAft>
                <a:spcPts val="0"/>
              </a:spcAft>
              <a:defRPr/>
            </a:pPr>
            <a:endParaRPr lang="en-US" dirty="0"/>
          </a:p>
          <a:p>
            <a:pPr marL="285750" indent="-285750" fontAlgn="auto">
              <a:spcBef>
                <a:spcPts val="0"/>
              </a:spcBef>
              <a:spcAft>
                <a:spcPts val="0"/>
              </a:spcAft>
              <a:buFontTx/>
              <a:buChar char="•"/>
              <a:defRPr/>
            </a:pPr>
            <a:r>
              <a:rPr lang="en-US" dirty="0"/>
              <a:t>Could you </a:t>
            </a:r>
            <a:r>
              <a:rPr lang="en-US" b="1" dirty="0"/>
              <a:t>confidently</a:t>
            </a:r>
            <a:r>
              <a:rPr lang="en-US" dirty="0"/>
              <a:t> explain what happens in this chapter to someone who hasn’t read the book?</a:t>
            </a:r>
          </a:p>
        </p:txBody>
      </p:sp>
      <p:graphicFrame>
        <p:nvGraphicFramePr>
          <p:cNvPr id="6" name="Table 5"/>
          <p:cNvGraphicFramePr>
            <a:graphicFrameLocks noGrp="1"/>
          </p:cNvGraphicFramePr>
          <p:nvPr/>
        </p:nvGraphicFramePr>
        <p:xfrm>
          <a:off x="1524000" y="1784350"/>
          <a:ext cx="6096000" cy="2377440"/>
        </p:xfrm>
        <a:graphic>
          <a:graphicData uri="http://schemas.openxmlformats.org/drawingml/2006/table">
            <a:tbl>
              <a:tblPr firstRow="1" bandRow="1">
                <a:tableStyleId>{16D9F66E-5EB9-4882-86FB-DCBF35E3C3E4}</a:tableStyleId>
              </a:tblPr>
              <a:tblGrid>
                <a:gridCol w="3048000"/>
                <a:gridCol w="3048000"/>
              </a:tblGrid>
              <a:tr h="370840">
                <a:tc>
                  <a:txBody>
                    <a:bodyPr/>
                    <a:lstStyle/>
                    <a:p>
                      <a:r>
                        <a:rPr lang="en-US" b="0" i="0" dirty="0" smtClean="0"/>
                        <a:t>1.  </a:t>
                      </a:r>
                      <a:r>
                        <a:rPr lang="en-US" b="0" i="0" dirty="0" err="1" smtClean="0"/>
                        <a:t>Summarise</a:t>
                      </a:r>
                      <a:r>
                        <a:rPr lang="en-US" b="0" i="0" dirty="0" smtClean="0"/>
                        <a:t> the</a:t>
                      </a:r>
                      <a:r>
                        <a:rPr lang="en-US" b="0" i="0" baseline="0" dirty="0" smtClean="0"/>
                        <a:t> entire chapter into TEN bullet points.</a:t>
                      </a:r>
                      <a:endParaRPr lang="en-US" b="0" i="0" dirty="0"/>
                    </a:p>
                  </a:txBody>
                  <a:tcPr/>
                </a:tc>
                <a:tc>
                  <a:txBody>
                    <a:bodyPr/>
                    <a:lstStyle/>
                    <a:p>
                      <a:r>
                        <a:rPr lang="en-US" b="0" i="0" dirty="0" smtClean="0"/>
                        <a:t>2.  Create a mind-map</a:t>
                      </a:r>
                      <a:r>
                        <a:rPr lang="en-US" b="0" i="0" baseline="0" dirty="0" smtClean="0"/>
                        <a:t> showing the key plot developments in this chapter.</a:t>
                      </a:r>
                      <a:endParaRPr lang="en-US" b="0" i="0" dirty="0"/>
                    </a:p>
                  </a:txBody>
                  <a:tcPr/>
                </a:tc>
              </a:tr>
              <a:tr h="370840">
                <a:tc>
                  <a:txBody>
                    <a:bodyPr/>
                    <a:lstStyle/>
                    <a:p>
                      <a:r>
                        <a:rPr lang="en-US" b="0" i="0" dirty="0" smtClean="0"/>
                        <a:t>3.  Timeline the key plot developments in this</a:t>
                      </a:r>
                      <a:r>
                        <a:rPr lang="en-US" b="0" i="0" baseline="0" dirty="0" smtClean="0"/>
                        <a:t> chapter.  Indicate the time of day each thing happens.</a:t>
                      </a:r>
                      <a:endParaRPr lang="en-US" b="0" i="0" dirty="0"/>
                    </a:p>
                  </a:txBody>
                  <a:tcPr/>
                </a:tc>
                <a:tc>
                  <a:txBody>
                    <a:bodyPr/>
                    <a:lstStyle/>
                    <a:p>
                      <a:r>
                        <a:rPr lang="en-US" b="0" i="0" dirty="0" smtClean="0"/>
                        <a:t>4.  Roughly</a:t>
                      </a:r>
                      <a:r>
                        <a:rPr lang="en-US" b="0" i="0" baseline="0" dirty="0" smtClean="0"/>
                        <a:t> storyboard the chapter including all of the major plot developments.</a:t>
                      </a:r>
                      <a:endParaRPr lang="en-US" b="0" i="0" dirty="0"/>
                    </a:p>
                  </a:txBody>
                  <a:tcPr/>
                </a:tc>
              </a:tr>
            </a:tbl>
          </a:graphicData>
        </a:graphic>
      </p:graphicFrame>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3884612"/>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r>
              <a:rPr lang="en-US" sz="2800" dirty="0" smtClean="0"/>
              <a:t>1. Understand (remember) what happens in the chapter ‘Monday’.</a:t>
            </a:r>
          </a:p>
          <a:p>
            <a:pPr marL="274320" indent="-256032" eaLnBrk="1" fontAlgn="auto" hangingPunct="1">
              <a:spcAft>
                <a:spcPts val="0"/>
              </a:spcAft>
              <a:defRPr/>
            </a:pPr>
            <a:r>
              <a:rPr lang="en-US" sz="2800" dirty="0" smtClean="0"/>
              <a:t>2.  </a:t>
            </a:r>
            <a:r>
              <a:rPr lang="en-US" sz="2800" dirty="0" err="1" smtClean="0"/>
              <a:t>Analyse</a:t>
            </a:r>
            <a:r>
              <a:rPr lang="en-US" sz="2800" dirty="0" smtClean="0"/>
              <a:t> the </a:t>
            </a:r>
            <a:r>
              <a:rPr lang="en-US" sz="2800" b="1" dirty="0" smtClean="0"/>
              <a:t>structure</a:t>
            </a:r>
            <a:r>
              <a:rPr lang="en-US" sz="2800" dirty="0" smtClean="0"/>
              <a:t> of the chapter and the effect it has on the whole narrative.</a:t>
            </a:r>
          </a:p>
          <a:p>
            <a:pPr marL="274320" indent="-256032" eaLnBrk="1" fontAlgn="auto" hangingPunct="1">
              <a:spcAft>
                <a:spcPts val="0"/>
              </a:spcAft>
              <a:defRPr/>
            </a:pPr>
            <a:r>
              <a:rPr lang="en-US" sz="2800" dirty="0" smtClean="0"/>
              <a:t>3.  </a:t>
            </a:r>
            <a:r>
              <a:rPr lang="en-US" sz="2800" dirty="0" err="1" smtClean="0"/>
              <a:t>Analyse</a:t>
            </a:r>
            <a:r>
              <a:rPr lang="en-US" sz="2800" dirty="0" smtClean="0"/>
              <a:t> Brooks’ use of symbolism to foreshadow what is to follow.</a:t>
            </a:r>
          </a:p>
          <a:p>
            <a:pPr marL="274320" indent="-256032" eaLnBrk="1" fontAlgn="auto" hangingPunct="1">
              <a:spcAft>
                <a:spcPts val="0"/>
              </a:spcAft>
              <a:defRPr/>
            </a:pP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OBJECTIVES for TODAY</a:t>
            </a:r>
            <a:endParaRPr lang="en-US" dirty="0">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82725" y="5984875"/>
            <a:ext cx="7543800" cy="914400"/>
          </a:xfrm>
        </p:spPr>
        <p:txBody>
          <a:bodyPr/>
          <a:lstStyle/>
          <a:p>
            <a:pPr eaLnBrk="1" fontAlgn="auto" hangingPunct="1">
              <a:spcAft>
                <a:spcPts val="0"/>
              </a:spcAft>
              <a:defRPr/>
            </a:pPr>
            <a:r>
              <a:rPr lang="en-US" dirty="0" smtClean="0">
                <a:latin typeface="Cracked"/>
                <a:cs typeface="Cracked"/>
              </a:rPr>
              <a:t>MONDAY: Structure and Style</a:t>
            </a:r>
            <a:endParaRPr lang="en-US" dirty="0">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
        <p:nvSpPr>
          <p:cNvPr id="8" name="TextBox 7"/>
          <p:cNvSpPr txBox="1"/>
          <p:nvPr/>
        </p:nvSpPr>
        <p:spPr>
          <a:xfrm>
            <a:off x="185738" y="131763"/>
            <a:ext cx="8705850" cy="33813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en-US" sz="1600" dirty="0"/>
              <a:t>Put these in order to create a STRUCTURE DIAGRAM of the CHAPTER ‘MONDAY’:</a:t>
            </a:r>
          </a:p>
        </p:txBody>
      </p:sp>
      <p:sp>
        <p:nvSpPr>
          <p:cNvPr id="9" name="TextBox 8"/>
          <p:cNvSpPr txBox="1"/>
          <p:nvPr/>
        </p:nvSpPr>
        <p:spPr>
          <a:xfrm>
            <a:off x="5081588" y="3581400"/>
            <a:ext cx="3810000" cy="175418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err="1"/>
              <a:t>Martyn</a:t>
            </a:r>
            <a:r>
              <a:rPr lang="en-US" dirty="0"/>
              <a:t> thinks about what happens when he is sleeping.  The description of the world under a ‘black dome’ of sky and the idea that ‘something must see it all’ gives a sense of foreboding.</a:t>
            </a:r>
          </a:p>
        </p:txBody>
      </p:sp>
      <p:sp>
        <p:nvSpPr>
          <p:cNvPr id="10" name="TextBox 9"/>
          <p:cNvSpPr txBox="1"/>
          <p:nvPr/>
        </p:nvSpPr>
        <p:spPr>
          <a:xfrm>
            <a:off x="185738" y="600075"/>
            <a:ext cx="4722812" cy="120015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err="1"/>
              <a:t>Martyn</a:t>
            </a:r>
            <a:r>
              <a:rPr lang="en-US" dirty="0"/>
              <a:t> remembers killing a bird as a child and the guilt he still feels suggesting that he can’t just ‘bury’ his Dad and get over it so quickly.</a:t>
            </a:r>
          </a:p>
        </p:txBody>
      </p:sp>
      <p:sp>
        <p:nvSpPr>
          <p:cNvPr id="11" name="TextBox 10"/>
          <p:cNvSpPr txBox="1"/>
          <p:nvPr/>
        </p:nvSpPr>
        <p:spPr>
          <a:xfrm>
            <a:off x="185738" y="2663825"/>
            <a:ext cx="4722812" cy="646113"/>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Next door’s cat is set ‘amongst the pigeons’ foreshadowing what is about to follow.</a:t>
            </a:r>
          </a:p>
        </p:txBody>
      </p:sp>
      <p:sp>
        <p:nvSpPr>
          <p:cNvPr id="12" name="TextBox 11"/>
          <p:cNvSpPr txBox="1"/>
          <p:nvPr/>
        </p:nvSpPr>
        <p:spPr>
          <a:xfrm>
            <a:off x="185738" y="3481388"/>
            <a:ext cx="4722812" cy="120015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Alex seems distracted and </a:t>
            </a:r>
            <a:r>
              <a:rPr lang="en-US" dirty="0" err="1"/>
              <a:t>apologises</a:t>
            </a:r>
            <a:r>
              <a:rPr lang="en-US" dirty="0"/>
              <a:t> to </a:t>
            </a:r>
            <a:r>
              <a:rPr lang="en-US" dirty="0" err="1"/>
              <a:t>Martyn</a:t>
            </a:r>
            <a:r>
              <a:rPr lang="en-US" dirty="0"/>
              <a:t>.  She is more tactile than usual.  </a:t>
            </a:r>
            <a:r>
              <a:rPr lang="en-US" dirty="0" err="1"/>
              <a:t>Martyn</a:t>
            </a:r>
            <a:r>
              <a:rPr lang="en-US" dirty="0"/>
              <a:t> notes that she is really changeable but just puts it down to her being odd.</a:t>
            </a:r>
          </a:p>
        </p:txBody>
      </p:sp>
      <p:sp>
        <p:nvSpPr>
          <p:cNvPr id="13" name="TextBox 12"/>
          <p:cNvSpPr txBox="1"/>
          <p:nvPr/>
        </p:nvSpPr>
        <p:spPr>
          <a:xfrm>
            <a:off x="5081588" y="2309813"/>
            <a:ext cx="3810000" cy="120015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err="1"/>
              <a:t>Martyn</a:t>
            </a:r>
            <a:r>
              <a:rPr lang="en-US" dirty="0"/>
              <a:t> describes Alex as perfect and has a flashback to ‘Wednesday’.  But Alex doesn’t look back.</a:t>
            </a:r>
          </a:p>
        </p:txBody>
      </p:sp>
      <p:sp>
        <p:nvSpPr>
          <p:cNvPr id="14" name="TextBox 13"/>
          <p:cNvSpPr txBox="1"/>
          <p:nvPr/>
        </p:nvSpPr>
        <p:spPr>
          <a:xfrm>
            <a:off x="185738" y="1939925"/>
            <a:ext cx="4722812" cy="6477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With the house free of jumble, </a:t>
            </a:r>
            <a:r>
              <a:rPr lang="en-US" dirty="0" err="1"/>
              <a:t>Martyn</a:t>
            </a:r>
            <a:r>
              <a:rPr lang="en-US" dirty="0"/>
              <a:t> feels calm, relaxed and in control.</a:t>
            </a:r>
          </a:p>
        </p:txBody>
      </p:sp>
      <p:sp>
        <p:nvSpPr>
          <p:cNvPr id="15" name="TextBox 14"/>
          <p:cNvSpPr txBox="1"/>
          <p:nvPr/>
        </p:nvSpPr>
        <p:spPr>
          <a:xfrm>
            <a:off x="5081588" y="1593850"/>
            <a:ext cx="3944937" cy="646113"/>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err="1"/>
              <a:t>Martyn</a:t>
            </a:r>
            <a:r>
              <a:rPr lang="en-US" dirty="0"/>
              <a:t> is strong and in control as he easily deals with Dean.  Too easily?</a:t>
            </a:r>
          </a:p>
        </p:txBody>
      </p:sp>
      <p:sp>
        <p:nvSpPr>
          <p:cNvPr id="16" name="TextBox 15"/>
          <p:cNvSpPr txBox="1"/>
          <p:nvPr/>
        </p:nvSpPr>
        <p:spPr>
          <a:xfrm>
            <a:off x="5081588" y="5392738"/>
            <a:ext cx="3810000" cy="3698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The snow begins to fall heavily.</a:t>
            </a:r>
          </a:p>
        </p:txBody>
      </p:sp>
      <p:sp>
        <p:nvSpPr>
          <p:cNvPr id="17" name="TextBox 16"/>
          <p:cNvSpPr txBox="1"/>
          <p:nvPr/>
        </p:nvSpPr>
        <p:spPr>
          <a:xfrm>
            <a:off x="5081588" y="600075"/>
            <a:ext cx="3810000" cy="92233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err="1"/>
              <a:t>Martyn</a:t>
            </a:r>
            <a:r>
              <a:rPr lang="en-US" dirty="0"/>
              <a:t> hears Dean’s motorbike engine suddenly disappear.  Alex turns up with black on her fingers.</a:t>
            </a:r>
          </a:p>
        </p:txBody>
      </p:sp>
      <p:sp>
        <p:nvSpPr>
          <p:cNvPr id="18" name="TextBox 17"/>
          <p:cNvSpPr txBox="1"/>
          <p:nvPr/>
        </p:nvSpPr>
        <p:spPr>
          <a:xfrm>
            <a:off x="185738" y="4838700"/>
            <a:ext cx="4722812" cy="92392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Alex and </a:t>
            </a:r>
            <a:r>
              <a:rPr lang="en-US" dirty="0" err="1"/>
              <a:t>Martyn</a:t>
            </a:r>
            <a:r>
              <a:rPr lang="en-US" dirty="0"/>
              <a:t> play Scrabble like everything is normal.  </a:t>
            </a:r>
            <a:r>
              <a:rPr lang="en-US" dirty="0" err="1"/>
              <a:t>Martyn</a:t>
            </a:r>
            <a:r>
              <a:rPr lang="en-US" dirty="0"/>
              <a:t> asks Alex to go away with him.</a:t>
            </a:r>
          </a:p>
        </p:txBody>
      </p:sp>
      <p:sp>
        <p:nvSpPr>
          <p:cNvPr id="19" name="TextBox 18"/>
          <p:cNvSpPr txBox="1"/>
          <p:nvPr/>
        </p:nvSpPr>
        <p:spPr>
          <a:xfrm>
            <a:off x="4424363" y="5799138"/>
            <a:ext cx="4467225" cy="3698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One line paragraph.  Alex is gone forever.</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71475"/>
            <a:ext cx="7659687" cy="2709863"/>
          </a:xfrm>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marL="18288" indent="0" eaLnBrk="1" fontAlgn="auto" hangingPunct="1">
              <a:spcAft>
                <a:spcPts val="0"/>
              </a:spcAft>
              <a:buFont typeface="Wingdings" pitchFamily="2" charset="2"/>
              <a:buNone/>
              <a:defRPr/>
            </a:pPr>
            <a:endParaRPr lang="en-US" sz="2800" dirty="0" smtClean="0"/>
          </a:p>
          <a:p>
            <a:pPr marL="274320" indent="-256032" eaLnBrk="1" fontAlgn="auto" hangingPunct="1">
              <a:spcAft>
                <a:spcPts val="0"/>
              </a:spcAft>
              <a:defRPr/>
            </a:pPr>
            <a:r>
              <a:rPr lang="en-US" b="1" dirty="0" smtClean="0"/>
              <a:t>Close read the following quotations:</a:t>
            </a:r>
          </a:p>
          <a:p>
            <a:pPr marL="274320" indent="-256032" eaLnBrk="1" fontAlgn="auto" hangingPunct="1">
              <a:spcAft>
                <a:spcPts val="0"/>
              </a:spcAft>
              <a:defRPr/>
            </a:pPr>
            <a:r>
              <a:rPr lang="en-US" dirty="0" smtClean="0"/>
              <a:t> P. 149 from, ‘Birds huddled together on the wall…’ to ‘A cat? Dog? Air rifle?’</a:t>
            </a:r>
          </a:p>
          <a:p>
            <a:pPr marL="274320" indent="-256032" eaLnBrk="1" fontAlgn="auto" hangingPunct="1">
              <a:spcAft>
                <a:spcPts val="0"/>
              </a:spcAft>
              <a:defRPr/>
            </a:pPr>
            <a:r>
              <a:rPr lang="en-US" dirty="0" smtClean="0"/>
              <a:t>P. 149/150 from, ‘I killed a bird once…’ to ‘I didn’t forget it.’</a:t>
            </a:r>
          </a:p>
          <a:p>
            <a:pPr marL="274320" indent="-256032" eaLnBrk="1" fontAlgn="auto" hangingPunct="1">
              <a:spcAft>
                <a:spcPts val="0"/>
              </a:spcAft>
              <a:defRPr/>
            </a:pPr>
            <a:r>
              <a:rPr lang="en-US" dirty="0" smtClean="0"/>
              <a:t>P. 150/151 from, ‘The half-tailed pigeon was gone now…’ to ‘and it scarpered.’</a:t>
            </a:r>
          </a:p>
          <a:p>
            <a:pPr marL="274320" indent="-256032" eaLnBrk="1" fontAlgn="auto" hangingPunct="1">
              <a:spcAft>
                <a:spcPts val="0"/>
              </a:spcAft>
              <a:defRPr/>
            </a:pPr>
            <a:r>
              <a:rPr lang="en-US" dirty="0" smtClean="0"/>
              <a:t>P. 162 “He was paler than a dead fish.”</a:t>
            </a:r>
            <a:endParaRPr lang="en-US" dirty="0"/>
          </a:p>
        </p:txBody>
      </p:sp>
      <p:sp>
        <p:nvSpPr>
          <p:cNvPr id="3" name="Title 2"/>
          <p:cNvSpPr>
            <a:spLocks noGrp="1"/>
          </p:cNvSpPr>
          <p:nvPr>
            <p:ph type="title"/>
          </p:nvPr>
        </p:nvSpPr>
        <p:spPr>
          <a:xfrm>
            <a:off x="1497013" y="5334000"/>
            <a:ext cx="7250112" cy="914400"/>
          </a:xfrm>
        </p:spPr>
        <p:txBody>
          <a:bodyPr/>
          <a:lstStyle/>
          <a:p>
            <a:pPr eaLnBrk="1" fontAlgn="auto" hangingPunct="1">
              <a:spcAft>
                <a:spcPts val="0"/>
              </a:spcAft>
              <a:defRPr/>
            </a:pPr>
            <a:r>
              <a:rPr lang="en-US" dirty="0" smtClean="0">
                <a:latin typeface="Cracked"/>
                <a:cs typeface="Cracked"/>
              </a:rPr>
              <a:t>MONDAY: SYMBOLISM</a:t>
            </a:r>
            <a:endParaRPr lang="en-US" dirty="0">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334000"/>
            <a:ext cx="1140205" cy="1404733"/>
          </a:xfrm>
          <a:prstGeom prst="rect">
            <a:avLst/>
          </a:prstGeom>
        </p:spPr>
      </p:pic>
      <p:sp>
        <p:nvSpPr>
          <p:cNvPr id="4" name="TextBox 3"/>
          <p:cNvSpPr txBox="1"/>
          <p:nvPr/>
        </p:nvSpPr>
        <p:spPr>
          <a:xfrm>
            <a:off x="661988" y="3276600"/>
            <a:ext cx="7659687" cy="120015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How are animals used as metaphors for characters? </a:t>
            </a:r>
          </a:p>
          <a:p>
            <a:pPr fontAlgn="auto">
              <a:spcBef>
                <a:spcPts val="0"/>
              </a:spcBef>
              <a:spcAft>
                <a:spcPts val="0"/>
              </a:spcAft>
              <a:defRPr/>
            </a:pPr>
            <a:r>
              <a:rPr lang="en-US" dirty="0"/>
              <a:t>How are these animals used to foreshadow events?  </a:t>
            </a:r>
          </a:p>
          <a:p>
            <a:pPr fontAlgn="auto">
              <a:spcBef>
                <a:spcPts val="0"/>
              </a:spcBef>
              <a:spcAft>
                <a:spcPts val="0"/>
              </a:spcAft>
              <a:defRPr/>
            </a:pPr>
            <a:r>
              <a:rPr lang="en-US" dirty="0"/>
              <a:t>How are the events with the birds </a:t>
            </a:r>
            <a:r>
              <a:rPr lang="en-US" b="1" dirty="0"/>
              <a:t>symbolic?</a:t>
            </a:r>
            <a:endParaRPr lang="en-US" dirty="0"/>
          </a:p>
          <a:p>
            <a:pP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400341" y="2269126"/>
            <a:ext cx="2965530" cy="3653534"/>
          </a:xfrm>
          <a:prstGeom prst="rect">
            <a:avLst/>
          </a:prstGeom>
        </p:spPr>
      </p:pic>
      <p:sp>
        <p:nvSpPr>
          <p:cNvPr id="8" name="Title 2"/>
          <p:cNvSpPr>
            <a:spLocks noGrp="1"/>
          </p:cNvSpPr>
          <p:nvPr>
            <p:ph type="title" idx="4294967295"/>
          </p:nvPr>
        </p:nvSpPr>
        <p:spPr>
          <a:xfrm>
            <a:off x="400050" y="5653088"/>
            <a:ext cx="7543800" cy="914400"/>
          </a:xfrm>
        </p:spPr>
        <p:txBody>
          <a:bodyPr/>
          <a:lstStyle/>
          <a:p>
            <a:pPr eaLnBrk="1" fontAlgn="auto" hangingPunct="1">
              <a:spcAft>
                <a:spcPts val="0"/>
              </a:spcAft>
              <a:defRPr/>
            </a:pPr>
            <a:r>
              <a:rPr lang="en-US" sz="4400" dirty="0" smtClean="0">
                <a:latin typeface="Cracked"/>
                <a:cs typeface="Cracked"/>
              </a:rPr>
              <a:t>MONDAY:  STRUCTURE and STYLE</a:t>
            </a:r>
            <a:endParaRPr lang="en-US" sz="4400" dirty="0">
              <a:latin typeface="Cracked"/>
              <a:cs typeface="Cracked"/>
            </a:endParaRPr>
          </a:p>
        </p:txBody>
      </p:sp>
      <p:sp>
        <p:nvSpPr>
          <p:cNvPr id="11" name="Cloud 10"/>
          <p:cNvSpPr/>
          <p:nvPr/>
        </p:nvSpPr>
        <p:spPr>
          <a:xfrm>
            <a:off x="2979335" y="345144"/>
            <a:ext cx="5786757" cy="4845814"/>
          </a:xfrm>
          <a:prstGeom prst="cloud">
            <a:avLst/>
          </a:prstGeom>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4518" name="TextBox 11"/>
          <p:cNvSpPr txBox="1">
            <a:spLocks noChangeArrowheads="1"/>
          </p:cNvSpPr>
          <p:nvPr/>
        </p:nvSpPr>
        <p:spPr bwMode="auto">
          <a:xfrm>
            <a:off x="3783013" y="1325563"/>
            <a:ext cx="3919537" cy="3108325"/>
          </a:xfrm>
          <a:prstGeom prst="rect">
            <a:avLst/>
          </a:prstGeom>
          <a:noFill/>
          <a:ln w="9525">
            <a:noFill/>
            <a:miter lim="800000"/>
            <a:headEnd/>
            <a:tailEnd/>
          </a:ln>
        </p:spPr>
        <p:txBody>
          <a:bodyPr>
            <a:spAutoFit/>
          </a:bodyPr>
          <a:lstStyle/>
          <a:p>
            <a:r>
              <a:rPr lang="en-US" sz="2800">
                <a:latin typeface="Palatino Linotype" pitchFamily="18" charset="0"/>
              </a:rPr>
              <a:t>Brooks skillfully uses structure and symbolism in ‘Monday’ to…</a:t>
            </a:r>
          </a:p>
          <a:p>
            <a:endParaRPr lang="en-US" sz="2800">
              <a:latin typeface="Palatino Linotype" pitchFamily="18" charset="0"/>
            </a:endParaRPr>
          </a:p>
          <a:p>
            <a:r>
              <a:rPr lang="en-US" sz="2800">
                <a:latin typeface="Palatino Linotype" pitchFamily="18" charset="0"/>
              </a:rPr>
              <a:t>Structurally he…</a:t>
            </a:r>
          </a:p>
          <a:p>
            <a:r>
              <a:rPr lang="en-US" sz="2800">
                <a:latin typeface="Palatino Linotype" pitchFamily="18" charset="0"/>
              </a:rPr>
              <a:t>Animals are used to…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806450"/>
          </a:xfrm>
        </p:spPr>
        <p:style>
          <a:lnRef idx="3">
            <a:schemeClr val="lt1"/>
          </a:lnRef>
          <a:fillRef idx="1">
            <a:schemeClr val="accent6"/>
          </a:fillRef>
          <a:effectRef idx="1">
            <a:schemeClr val="accent6"/>
          </a:effectRef>
          <a:fontRef idx="minor">
            <a:schemeClr val="lt1"/>
          </a:fontRef>
        </p:style>
        <p:txBody>
          <a:bodyPr/>
          <a:lstStyle/>
          <a:p>
            <a:pPr marL="274320" indent="-256032" eaLnBrk="1" fontAlgn="auto" hangingPunct="1">
              <a:spcAft>
                <a:spcPts val="0"/>
              </a:spcAft>
              <a:defRPr/>
            </a:pPr>
            <a:r>
              <a:rPr lang="en-US" dirty="0" smtClean="0"/>
              <a:t>Draw up character grids for:  MARTYN PIG, WILLIAM PIG, AUNTY JEAN and ALEX.</a:t>
            </a: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WEDNESDAY: Character</a:t>
            </a:r>
            <a:endParaRPr lang="en-US" dirty="0">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graphicFrame>
        <p:nvGraphicFramePr>
          <p:cNvPr id="4" name="Table 3"/>
          <p:cNvGraphicFramePr>
            <a:graphicFrameLocks noGrp="1"/>
          </p:cNvGraphicFramePr>
          <p:nvPr/>
        </p:nvGraphicFramePr>
        <p:xfrm>
          <a:off x="661988" y="1397000"/>
          <a:ext cx="7658406" cy="3708400"/>
        </p:xfrm>
        <a:graphic>
          <a:graphicData uri="http://schemas.openxmlformats.org/drawingml/2006/table">
            <a:tbl>
              <a:tblPr firstRow="1" bandRow="1">
                <a:tableStyleId>{5C22544A-7EE6-4342-B048-85BDC9FD1C3A}</a:tableStyleId>
              </a:tblPr>
              <a:tblGrid>
                <a:gridCol w="2552802"/>
                <a:gridCol w="2552802"/>
                <a:gridCol w="2552802"/>
              </a:tblGrid>
              <a:tr h="370840">
                <a:tc>
                  <a:txBody>
                    <a:bodyPr/>
                    <a:lstStyle/>
                    <a:p>
                      <a:r>
                        <a:rPr lang="en-US" dirty="0" smtClean="0"/>
                        <a:t>POINT</a:t>
                      </a:r>
                      <a:endParaRPr lang="en-US" dirty="0"/>
                    </a:p>
                  </a:txBody>
                  <a:tcPr/>
                </a:tc>
                <a:tc>
                  <a:txBody>
                    <a:bodyPr/>
                    <a:lstStyle/>
                    <a:p>
                      <a:r>
                        <a:rPr lang="en-US" dirty="0" smtClean="0"/>
                        <a:t>EVIDENCE</a:t>
                      </a:r>
                      <a:endParaRPr lang="en-US" dirty="0"/>
                    </a:p>
                  </a:txBody>
                  <a:tcPr/>
                </a:tc>
                <a:tc>
                  <a:txBody>
                    <a:bodyPr/>
                    <a:lstStyle/>
                    <a:p>
                      <a:r>
                        <a:rPr lang="en-US" dirty="0" smtClean="0"/>
                        <a:t>EXPLANATION</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dirty="0"/>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806450"/>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r>
              <a:rPr lang="en-US" dirty="0" smtClean="0"/>
              <a:t>Skim back over both sections and complete </a:t>
            </a:r>
            <a:r>
              <a:rPr lang="en-US" b="1" dirty="0" smtClean="0"/>
              <a:t>one </a:t>
            </a:r>
            <a:r>
              <a:rPr lang="en-US" dirty="0" smtClean="0"/>
              <a:t>of the following tasks.</a:t>
            </a: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TUESDAY and CHRISTMAS DAY: Plot</a:t>
            </a:r>
            <a:endParaRPr lang="en-US" dirty="0">
              <a:latin typeface="Cracked"/>
              <a:cs typeface="Cracked"/>
            </a:endParaRPr>
          </a:p>
        </p:txBody>
      </p:sp>
      <p:graphicFrame>
        <p:nvGraphicFramePr>
          <p:cNvPr id="6" name="Table 5"/>
          <p:cNvGraphicFramePr>
            <a:graphicFrameLocks noGrp="1"/>
          </p:cNvGraphicFramePr>
          <p:nvPr/>
        </p:nvGraphicFramePr>
        <p:xfrm>
          <a:off x="1524000" y="1784350"/>
          <a:ext cx="6096000" cy="2377440"/>
        </p:xfrm>
        <a:graphic>
          <a:graphicData uri="http://schemas.openxmlformats.org/drawingml/2006/table">
            <a:tbl>
              <a:tblPr firstRow="1" bandRow="1">
                <a:tableStyleId>{16D9F66E-5EB9-4882-86FB-DCBF35E3C3E4}</a:tableStyleId>
              </a:tblPr>
              <a:tblGrid>
                <a:gridCol w="3048000"/>
                <a:gridCol w="3048000"/>
              </a:tblGrid>
              <a:tr h="370840">
                <a:tc>
                  <a:txBody>
                    <a:bodyPr/>
                    <a:lstStyle/>
                    <a:p>
                      <a:r>
                        <a:rPr lang="en-US" b="0" i="0" dirty="0" smtClean="0"/>
                        <a:t>1.  </a:t>
                      </a:r>
                      <a:r>
                        <a:rPr lang="en-US" b="0" i="0" dirty="0" err="1" smtClean="0"/>
                        <a:t>Summarise</a:t>
                      </a:r>
                      <a:r>
                        <a:rPr lang="en-US" b="0" i="0" dirty="0" smtClean="0"/>
                        <a:t> the</a:t>
                      </a:r>
                      <a:r>
                        <a:rPr lang="en-US" b="0" i="0" baseline="0" dirty="0" smtClean="0"/>
                        <a:t> entire chapter into TEN bullet points.</a:t>
                      </a:r>
                      <a:endParaRPr lang="en-US" b="0" i="0" dirty="0"/>
                    </a:p>
                  </a:txBody>
                  <a:tcPr/>
                </a:tc>
                <a:tc>
                  <a:txBody>
                    <a:bodyPr/>
                    <a:lstStyle/>
                    <a:p>
                      <a:r>
                        <a:rPr lang="en-US" b="0" i="0" dirty="0" smtClean="0"/>
                        <a:t>2.  Create a mind-map</a:t>
                      </a:r>
                      <a:r>
                        <a:rPr lang="en-US" b="0" i="0" baseline="0" dirty="0" smtClean="0"/>
                        <a:t> showing the key plot developments in this chapter.</a:t>
                      </a:r>
                      <a:endParaRPr lang="en-US" b="0" i="0" dirty="0"/>
                    </a:p>
                  </a:txBody>
                  <a:tcPr/>
                </a:tc>
              </a:tr>
              <a:tr h="370840">
                <a:tc>
                  <a:txBody>
                    <a:bodyPr/>
                    <a:lstStyle/>
                    <a:p>
                      <a:r>
                        <a:rPr lang="en-US" b="0" i="0" dirty="0" smtClean="0"/>
                        <a:t>3.  Timeline the key plot developments in this</a:t>
                      </a:r>
                      <a:r>
                        <a:rPr lang="en-US" b="0" i="0" baseline="0" dirty="0" smtClean="0"/>
                        <a:t> chapter.  Indicate the time of day each thing happens.</a:t>
                      </a:r>
                      <a:endParaRPr lang="en-US" b="0" i="0" dirty="0"/>
                    </a:p>
                  </a:txBody>
                  <a:tcPr/>
                </a:tc>
                <a:tc>
                  <a:txBody>
                    <a:bodyPr/>
                    <a:lstStyle/>
                    <a:p>
                      <a:r>
                        <a:rPr lang="en-US" b="0" i="0" dirty="0" smtClean="0"/>
                        <a:t>4.  Roughly</a:t>
                      </a:r>
                      <a:r>
                        <a:rPr lang="en-US" b="0" i="0" baseline="0" dirty="0" smtClean="0"/>
                        <a:t> storyboard the chapter including all of the major plot developments.</a:t>
                      </a:r>
                      <a:endParaRPr lang="en-US" b="0" i="0" dirty="0"/>
                    </a:p>
                  </a:txBody>
                  <a:tcPr/>
                </a:tc>
              </a:tr>
            </a:tbl>
          </a:graphicData>
        </a:graphic>
      </p:graphicFrame>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98825" y="5334000"/>
            <a:ext cx="1140205" cy="1404733"/>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806450"/>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r>
              <a:rPr lang="en-US" dirty="0" smtClean="0"/>
              <a:t>Scan back over P. 175 – 181.</a:t>
            </a: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TUESDAY : LANGUAGE and STYLE</a:t>
            </a:r>
            <a:endParaRPr lang="en-US" dirty="0">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98825" y="5334000"/>
            <a:ext cx="1140205" cy="1404733"/>
          </a:xfrm>
          <a:prstGeom prst="rect">
            <a:avLst/>
          </a:prstGeom>
        </p:spPr>
      </p:pic>
      <p:sp>
        <p:nvSpPr>
          <p:cNvPr id="4" name="TextBox 3"/>
          <p:cNvSpPr txBox="1"/>
          <p:nvPr/>
        </p:nvSpPr>
        <p:spPr>
          <a:xfrm>
            <a:off x="661988" y="1355725"/>
            <a:ext cx="7659687" cy="831850"/>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fontAlgn="auto">
              <a:spcBef>
                <a:spcPts val="0"/>
              </a:spcBef>
              <a:spcAft>
                <a:spcPts val="0"/>
              </a:spcAft>
              <a:defRPr/>
            </a:pPr>
            <a:r>
              <a:rPr lang="en-US" sz="2400" dirty="0"/>
              <a:t>What techniques does Brooks use to bring </a:t>
            </a:r>
            <a:r>
              <a:rPr lang="en-US" sz="2400" dirty="0" err="1"/>
              <a:t>Martyn’s</a:t>
            </a:r>
            <a:r>
              <a:rPr lang="en-US" sz="2400" dirty="0"/>
              <a:t> </a:t>
            </a:r>
            <a:r>
              <a:rPr lang="en-US" sz="2400" dirty="0" err="1"/>
              <a:t>realisation</a:t>
            </a:r>
            <a:r>
              <a:rPr lang="en-US" sz="2400" dirty="0"/>
              <a:t> of Alex’s betrayal to life?</a:t>
            </a:r>
          </a:p>
        </p:txBody>
      </p:sp>
      <p:graphicFrame>
        <p:nvGraphicFramePr>
          <p:cNvPr id="5" name="Table 4"/>
          <p:cNvGraphicFramePr>
            <a:graphicFrameLocks noGrp="1"/>
          </p:cNvGraphicFramePr>
          <p:nvPr/>
        </p:nvGraphicFramePr>
        <p:xfrm>
          <a:off x="661988" y="2482850"/>
          <a:ext cx="7658406" cy="2123440"/>
        </p:xfrm>
        <a:graphic>
          <a:graphicData uri="http://schemas.openxmlformats.org/drawingml/2006/table">
            <a:tbl>
              <a:tblPr firstRow="1" bandRow="1">
                <a:tableStyleId>{21E4AEA4-8DFA-4A89-87EB-49C32662AFE0}</a:tableStyleId>
              </a:tblPr>
              <a:tblGrid>
                <a:gridCol w="2552802"/>
                <a:gridCol w="2552802"/>
                <a:gridCol w="2552802"/>
              </a:tblGrid>
              <a:tr h="370840">
                <a:tc>
                  <a:txBody>
                    <a:bodyPr/>
                    <a:lstStyle/>
                    <a:p>
                      <a:r>
                        <a:rPr lang="en-US" dirty="0" smtClean="0"/>
                        <a:t>Technique</a:t>
                      </a:r>
                      <a:endParaRPr lang="en-US" dirty="0"/>
                    </a:p>
                  </a:txBody>
                  <a:tcPr/>
                </a:tc>
                <a:tc>
                  <a:txBody>
                    <a:bodyPr/>
                    <a:lstStyle/>
                    <a:p>
                      <a:r>
                        <a:rPr lang="en-US" dirty="0" smtClean="0"/>
                        <a:t>Quote</a:t>
                      </a:r>
                      <a:endParaRPr lang="en-US" dirty="0"/>
                    </a:p>
                  </a:txBody>
                  <a:tcPr/>
                </a:tc>
                <a:tc>
                  <a:txBody>
                    <a:bodyPr/>
                    <a:lstStyle/>
                    <a:p>
                      <a:r>
                        <a:rPr lang="en-US" dirty="0" smtClean="0"/>
                        <a:t>Effect</a:t>
                      </a:r>
                      <a:endParaRPr lang="en-US" dirty="0"/>
                    </a:p>
                  </a:txBody>
                  <a:tcPr/>
                </a:tc>
              </a:tr>
              <a:tr h="370840">
                <a:tc>
                  <a:txBody>
                    <a:bodyPr/>
                    <a:lstStyle/>
                    <a:p>
                      <a:r>
                        <a:rPr lang="en-US" dirty="0" smtClean="0"/>
                        <a:t>Metaphor of an octopus</a:t>
                      </a:r>
                      <a:endParaRPr lang="en-US" dirty="0"/>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806450"/>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r>
              <a:rPr lang="en-US" dirty="0" smtClean="0"/>
              <a:t>Scan back over P. 187.</a:t>
            </a: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TUESDAY : LANGUAGE and STYLE</a:t>
            </a:r>
            <a:endParaRPr lang="en-US" dirty="0">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98825" y="5334000"/>
            <a:ext cx="1140205" cy="1404733"/>
          </a:xfrm>
          <a:prstGeom prst="rect">
            <a:avLst/>
          </a:prstGeom>
        </p:spPr>
      </p:pic>
      <p:sp>
        <p:nvSpPr>
          <p:cNvPr id="4" name="TextBox 3"/>
          <p:cNvSpPr txBox="1"/>
          <p:nvPr/>
        </p:nvSpPr>
        <p:spPr>
          <a:xfrm>
            <a:off x="661988" y="2117725"/>
            <a:ext cx="7659687" cy="1939925"/>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marL="457200" indent="-457200" fontAlgn="auto">
              <a:spcBef>
                <a:spcPts val="0"/>
              </a:spcBef>
              <a:spcAft>
                <a:spcPts val="0"/>
              </a:spcAft>
              <a:buFontTx/>
              <a:buAutoNum type="arabicPeriod"/>
              <a:defRPr/>
            </a:pPr>
            <a:r>
              <a:rPr lang="en-US" sz="2400" dirty="0"/>
              <a:t>Why does Brooks include this passage of cinematic description at this point in the novel?</a:t>
            </a:r>
          </a:p>
          <a:p>
            <a:pPr marL="457200" indent="-457200" fontAlgn="auto">
              <a:spcBef>
                <a:spcPts val="0"/>
              </a:spcBef>
              <a:spcAft>
                <a:spcPts val="0"/>
              </a:spcAft>
              <a:buFont typeface="+mj-lt"/>
              <a:buAutoNum type="arabicPeriod"/>
              <a:defRPr/>
            </a:pPr>
            <a:endParaRPr lang="en-US" sz="2400" dirty="0"/>
          </a:p>
          <a:p>
            <a:pPr marL="457200" indent="-457200" fontAlgn="auto">
              <a:spcBef>
                <a:spcPts val="0"/>
              </a:spcBef>
              <a:spcAft>
                <a:spcPts val="0"/>
              </a:spcAft>
              <a:buFontTx/>
              <a:buAutoNum type="arabicPeriod"/>
              <a:defRPr/>
            </a:pPr>
            <a:r>
              <a:rPr lang="en-US" sz="2400" dirty="0"/>
              <a:t>How has he used short paragraphs and sentences?  What effect do they have on this moment?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395288"/>
            <a:ext cx="7659687" cy="806450"/>
          </a:xfrm>
        </p:spPr>
        <p:style>
          <a:lnRef idx="3">
            <a:schemeClr val="lt1"/>
          </a:lnRef>
          <a:fillRef idx="1">
            <a:schemeClr val="accent1"/>
          </a:fillRef>
          <a:effectRef idx="1">
            <a:schemeClr val="accent1"/>
          </a:effectRef>
          <a:fontRef idx="minor">
            <a:schemeClr val="lt1"/>
          </a:fontRef>
        </p:style>
        <p:txBody>
          <a:bodyPr/>
          <a:lstStyle/>
          <a:p>
            <a:pPr marL="274320" indent="-256032" eaLnBrk="1" fontAlgn="auto" hangingPunct="1">
              <a:spcAft>
                <a:spcPts val="0"/>
              </a:spcAft>
              <a:defRPr/>
            </a:pPr>
            <a:r>
              <a:rPr lang="en-US" dirty="0" smtClean="0"/>
              <a:t>Scan back over P. 208 – P. 211.</a:t>
            </a:r>
            <a:endParaRPr lang="en-US" dirty="0"/>
          </a:p>
        </p:txBody>
      </p:sp>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CHRISTMAS DAY: LANGUAGE and STYLE</a:t>
            </a:r>
            <a:endParaRPr lang="en-US" dirty="0">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98825" y="5334000"/>
            <a:ext cx="1140205" cy="1404733"/>
          </a:xfrm>
          <a:prstGeom prst="rect">
            <a:avLst/>
          </a:prstGeom>
        </p:spPr>
      </p:pic>
      <p:sp>
        <p:nvSpPr>
          <p:cNvPr id="4" name="TextBox 3"/>
          <p:cNvSpPr txBox="1"/>
          <p:nvPr/>
        </p:nvSpPr>
        <p:spPr>
          <a:xfrm>
            <a:off x="661988" y="1454150"/>
            <a:ext cx="7659687" cy="3786188"/>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marL="457200" indent="-457200" fontAlgn="auto">
              <a:spcBef>
                <a:spcPts val="0"/>
              </a:spcBef>
              <a:spcAft>
                <a:spcPts val="0"/>
              </a:spcAft>
              <a:buFontTx/>
              <a:buAutoNum type="arabicPeriod"/>
              <a:defRPr/>
            </a:pPr>
            <a:r>
              <a:rPr lang="en-US" sz="2400" dirty="0"/>
              <a:t>How is </a:t>
            </a:r>
            <a:r>
              <a:rPr lang="en-US" sz="2400" b="1" dirty="0"/>
              <a:t>dramatic irony </a:t>
            </a:r>
            <a:r>
              <a:rPr lang="en-US" sz="2400" dirty="0"/>
              <a:t>used in this chapter?</a:t>
            </a:r>
          </a:p>
          <a:p>
            <a:pPr marL="457200" indent="-457200" fontAlgn="auto">
              <a:spcBef>
                <a:spcPts val="0"/>
              </a:spcBef>
              <a:spcAft>
                <a:spcPts val="0"/>
              </a:spcAft>
              <a:buFont typeface="+mj-lt"/>
              <a:buAutoNum type="arabicPeriod"/>
              <a:defRPr/>
            </a:pPr>
            <a:endParaRPr lang="en-US" sz="2400" dirty="0"/>
          </a:p>
          <a:p>
            <a:pPr marL="457200" indent="-457200" fontAlgn="auto">
              <a:spcBef>
                <a:spcPts val="0"/>
              </a:spcBef>
              <a:spcAft>
                <a:spcPts val="0"/>
              </a:spcAft>
              <a:buFontTx/>
              <a:buAutoNum type="arabicPeriod"/>
              <a:defRPr/>
            </a:pPr>
            <a:r>
              <a:rPr lang="en-US" sz="2400" dirty="0"/>
              <a:t>How is the image of light used in the final </a:t>
            </a:r>
            <a:r>
              <a:rPr lang="en-US" sz="2400" dirty="0" smtClean="0"/>
              <a:t>paragraph </a:t>
            </a:r>
            <a:r>
              <a:rPr lang="en-US" sz="2400" dirty="0"/>
              <a:t>of the chapter?</a:t>
            </a:r>
          </a:p>
          <a:p>
            <a:pPr marL="457200" indent="-457200" fontAlgn="auto">
              <a:spcBef>
                <a:spcPts val="0"/>
              </a:spcBef>
              <a:spcAft>
                <a:spcPts val="0"/>
              </a:spcAft>
              <a:buFont typeface="+mj-lt"/>
              <a:buAutoNum type="arabicPeriod"/>
              <a:defRPr/>
            </a:pPr>
            <a:endParaRPr lang="en-US" sz="2400" dirty="0"/>
          </a:p>
          <a:p>
            <a:pPr marL="457200" indent="-457200" fontAlgn="auto">
              <a:spcBef>
                <a:spcPts val="0"/>
              </a:spcBef>
              <a:spcAft>
                <a:spcPts val="0"/>
              </a:spcAft>
              <a:buFontTx/>
              <a:buAutoNum type="arabicPeriod"/>
              <a:defRPr/>
            </a:pPr>
            <a:r>
              <a:rPr lang="en-US" sz="2400" dirty="0"/>
              <a:t>How has Brooks used sentence and paragraph structure to conclude his novel?</a:t>
            </a:r>
          </a:p>
          <a:p>
            <a:pPr marL="457200" indent="-457200" fontAlgn="auto">
              <a:spcBef>
                <a:spcPts val="0"/>
              </a:spcBef>
              <a:spcAft>
                <a:spcPts val="0"/>
              </a:spcAft>
              <a:buFont typeface="+mj-lt"/>
              <a:buAutoNum type="arabicPeriod"/>
              <a:defRPr/>
            </a:pPr>
            <a:endParaRPr lang="en-US" sz="2400" dirty="0"/>
          </a:p>
          <a:p>
            <a:pPr marL="457200" indent="-457200" fontAlgn="auto">
              <a:spcBef>
                <a:spcPts val="0"/>
              </a:spcBef>
              <a:spcAft>
                <a:spcPts val="0"/>
              </a:spcAft>
              <a:buFontTx/>
              <a:buAutoNum type="arabicPeriod"/>
              <a:defRPr/>
            </a:pPr>
            <a:r>
              <a:rPr lang="en-US" sz="2400" dirty="0"/>
              <a:t>Why do you think he finishes the main part of his novel in this way?</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7788" y="5334000"/>
            <a:ext cx="7543800" cy="914400"/>
          </a:xfrm>
        </p:spPr>
        <p:txBody>
          <a:bodyPr/>
          <a:lstStyle/>
          <a:p>
            <a:pPr eaLnBrk="1" fontAlgn="auto" hangingPunct="1">
              <a:spcAft>
                <a:spcPts val="0"/>
              </a:spcAft>
              <a:defRPr/>
            </a:pPr>
            <a:r>
              <a:rPr lang="en-US" dirty="0" smtClean="0">
                <a:latin typeface="Cracked"/>
                <a:cs typeface="Cracked"/>
              </a:rPr>
              <a:t>EPILOGUE: CHARACTER</a:t>
            </a:r>
            <a:endParaRPr lang="en-US" dirty="0">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98825" y="5334000"/>
            <a:ext cx="1140205" cy="1404733"/>
          </a:xfrm>
          <a:prstGeom prst="rect">
            <a:avLst/>
          </a:prstGeom>
        </p:spPr>
      </p:pic>
      <p:sp>
        <p:nvSpPr>
          <p:cNvPr id="4" name="TextBox 3"/>
          <p:cNvSpPr txBox="1"/>
          <p:nvPr/>
        </p:nvSpPr>
        <p:spPr>
          <a:xfrm>
            <a:off x="661988" y="322263"/>
            <a:ext cx="7659687" cy="4894262"/>
          </a:xfrm>
          <a:prstGeom prst="rect">
            <a:avLst/>
          </a:prstGeom>
        </p:spPr>
        <p:style>
          <a:lnRef idx="2">
            <a:schemeClr val="accent3"/>
          </a:lnRef>
          <a:fillRef idx="1">
            <a:schemeClr val="lt1"/>
          </a:fillRef>
          <a:effectRef idx="0">
            <a:schemeClr val="accent3"/>
          </a:effectRef>
          <a:fontRef idx="minor">
            <a:schemeClr val="dk1"/>
          </a:fontRef>
        </p:style>
        <p:txBody>
          <a:bodyPr>
            <a:spAutoFit/>
          </a:bodyPr>
          <a:lstStyle/>
          <a:p>
            <a:pPr marL="457200" indent="-457200" fontAlgn="auto">
              <a:spcBef>
                <a:spcPts val="0"/>
              </a:spcBef>
              <a:spcAft>
                <a:spcPts val="0"/>
              </a:spcAft>
              <a:buFontTx/>
              <a:buAutoNum type="arabicPeriod"/>
              <a:defRPr/>
            </a:pPr>
            <a:r>
              <a:rPr lang="en-US" sz="2400" dirty="0"/>
              <a:t>What is life with Aunty Jean like?  Does </a:t>
            </a:r>
            <a:r>
              <a:rPr lang="en-US" sz="2400" dirty="0" err="1"/>
              <a:t>Martyn</a:t>
            </a:r>
            <a:r>
              <a:rPr lang="en-US" sz="2400" dirty="0"/>
              <a:t> really hate her?  What does he complain about?  How does this compare to his life with and thoughts about his Dad?  </a:t>
            </a:r>
            <a:r>
              <a:rPr lang="en-US" sz="2400" i="1" dirty="0"/>
              <a:t>Collect some quotes to support your answers.</a:t>
            </a:r>
          </a:p>
          <a:p>
            <a:pPr marL="457200" indent="-457200" fontAlgn="auto">
              <a:spcBef>
                <a:spcPts val="0"/>
              </a:spcBef>
              <a:spcAft>
                <a:spcPts val="0"/>
              </a:spcAft>
              <a:buFontTx/>
              <a:buAutoNum type="arabicPeriod" startAt="2"/>
              <a:defRPr/>
            </a:pPr>
            <a:r>
              <a:rPr lang="en-US" sz="2400" dirty="0"/>
              <a:t>What does William’s funeral reveal about him?  In what way does it prove that </a:t>
            </a:r>
            <a:r>
              <a:rPr lang="en-US" sz="2400" dirty="0" err="1"/>
              <a:t>Martyn</a:t>
            </a:r>
            <a:r>
              <a:rPr lang="en-US" sz="2400" dirty="0"/>
              <a:t> in an unreliable narrator?</a:t>
            </a:r>
          </a:p>
          <a:p>
            <a:pPr marL="457200" indent="-457200" fontAlgn="auto">
              <a:spcBef>
                <a:spcPts val="0"/>
              </a:spcBef>
              <a:spcAft>
                <a:spcPts val="0"/>
              </a:spcAft>
              <a:buFontTx/>
              <a:buAutoNum type="arabicPeriod" startAt="2"/>
              <a:defRPr/>
            </a:pPr>
            <a:r>
              <a:rPr lang="en-US" sz="2400" dirty="0"/>
              <a:t>How does the letter and </a:t>
            </a:r>
            <a:r>
              <a:rPr lang="en-US" sz="2400" dirty="0" err="1"/>
              <a:t>Martyn’s</a:t>
            </a:r>
            <a:r>
              <a:rPr lang="en-US" sz="2400" dirty="0"/>
              <a:t> comment about being a hero bring back the idea of fantasy </a:t>
            </a:r>
            <a:r>
              <a:rPr lang="en-US" sz="2400" dirty="0" err="1"/>
              <a:t>vs</a:t>
            </a:r>
            <a:r>
              <a:rPr lang="en-US" sz="2400" dirty="0"/>
              <a:t> reality?</a:t>
            </a:r>
          </a:p>
          <a:p>
            <a:pPr marL="457200" indent="-457200" fontAlgn="auto">
              <a:spcBef>
                <a:spcPts val="0"/>
              </a:spcBef>
              <a:spcAft>
                <a:spcPts val="0"/>
              </a:spcAft>
              <a:buFontTx/>
              <a:buAutoNum type="arabicPeriod" startAt="2"/>
              <a:defRPr/>
            </a:pPr>
            <a:r>
              <a:rPr lang="en-US" sz="2400" dirty="0"/>
              <a:t>Why did Brooks choose to end the whole novel with THAT line?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2025" y="5459862"/>
            <a:ext cx="7796658" cy="914400"/>
          </a:xfrm>
        </p:spPr>
        <p:txBody>
          <a:bodyPr/>
          <a:lstStyle/>
          <a:p>
            <a:pPr eaLnBrk="1" fontAlgn="auto" hangingPunct="1">
              <a:spcAft>
                <a:spcPts val="0"/>
              </a:spcAft>
              <a:defRPr/>
            </a:pPr>
            <a:r>
              <a:rPr lang="en-US" sz="6000" b="1" dirty="0" smtClean="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rPr>
              <a:t>THEMES: </a:t>
            </a:r>
            <a:r>
              <a:rPr lang="en-US" sz="6000" b="1" dirty="0" smtClean="0">
                <a:ln w="18000">
                  <a:solidFill>
                    <a:srgbClr val="FFFFFF"/>
                  </a:solidFill>
                  <a:prstDash val="solid"/>
                  <a:miter lim="800000"/>
                </a:ln>
                <a:effectLst>
                  <a:outerShdw blurRad="25500" dist="23000" dir="7020000" algn="tl">
                    <a:srgbClr val="000000">
                      <a:alpha val="50000"/>
                    </a:srgbClr>
                  </a:outerShdw>
                </a:effectLst>
                <a:latin typeface="Cracked"/>
                <a:cs typeface="Cracked"/>
              </a:rPr>
              <a:t>Development</a:t>
            </a:r>
            <a:endParaRPr lang="en-US" sz="6000" b="1" dirty="0">
              <a:ln w="18000">
                <a:solidFill>
                  <a:srgbClr val="FFFFFF"/>
                </a:solidFill>
                <a:prstDash val="solid"/>
                <a:miter lim="800000"/>
              </a:ln>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graphicFrame>
        <p:nvGraphicFramePr>
          <p:cNvPr id="4" name="Content Placeholder 3"/>
          <p:cNvGraphicFramePr>
            <a:graphicFrameLocks noGrp="1"/>
          </p:cNvGraphicFramePr>
          <p:nvPr>
            <p:ph idx="1"/>
          </p:nvPr>
        </p:nvGraphicFramePr>
        <p:xfrm>
          <a:off x="421797" y="313046"/>
          <a:ext cx="8358100" cy="46896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82025" y="5459862"/>
            <a:ext cx="7796658" cy="914400"/>
          </a:xfrm>
        </p:spPr>
        <p:txBody>
          <a:bodyPr/>
          <a:lstStyle/>
          <a:p>
            <a:pPr eaLnBrk="1" fontAlgn="auto" hangingPunct="1">
              <a:spcAft>
                <a:spcPts val="0"/>
              </a:spcAft>
              <a:defRPr/>
            </a:pPr>
            <a:r>
              <a:rPr lang="en-US" sz="6000" b="1" dirty="0" smtClean="0">
                <a:ln w="18000">
                  <a:solidFill>
                    <a:srgbClr val="FFFFFF"/>
                  </a:solidFill>
                  <a:prstDash val="solid"/>
                  <a:miter lim="800000"/>
                </a:ln>
                <a:solidFill>
                  <a:schemeClr val="accent6"/>
                </a:solidFill>
                <a:effectLst>
                  <a:outerShdw blurRad="25500" dist="23000" dir="7020000" algn="tl">
                    <a:srgbClr val="000000">
                      <a:alpha val="50000"/>
                    </a:srgbClr>
                  </a:outerShdw>
                </a:effectLst>
                <a:latin typeface="Cracked"/>
                <a:cs typeface="Cracked"/>
              </a:rPr>
              <a:t>THEMES: </a:t>
            </a:r>
            <a:r>
              <a:rPr lang="en-US" sz="6000" b="1" dirty="0" smtClean="0">
                <a:ln w="18000">
                  <a:solidFill>
                    <a:srgbClr val="FFFFFF"/>
                  </a:solidFill>
                  <a:prstDash val="solid"/>
                  <a:miter lim="800000"/>
                </a:ln>
                <a:effectLst>
                  <a:outerShdw blurRad="25500" dist="23000" dir="7020000" algn="tl">
                    <a:srgbClr val="000000">
                      <a:alpha val="50000"/>
                    </a:srgbClr>
                  </a:outerShdw>
                </a:effectLst>
                <a:latin typeface="Cracked"/>
                <a:cs typeface="Cracked"/>
              </a:rPr>
              <a:t>Development</a:t>
            </a:r>
            <a:endParaRPr lang="en-US" sz="6000" b="1" dirty="0">
              <a:ln w="18000">
                <a:solidFill>
                  <a:srgbClr val="FFFFFF"/>
                </a:solidFill>
                <a:prstDash val="solid"/>
                <a:miter lim="800000"/>
              </a:ln>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002662"/>
            <a:ext cx="1140205" cy="1404733"/>
          </a:xfrm>
          <a:prstGeom prst="rect">
            <a:avLst/>
          </a:prstGeom>
        </p:spPr>
      </p:pic>
      <p:sp>
        <p:nvSpPr>
          <p:cNvPr id="5" name="TextBox 4"/>
          <p:cNvSpPr txBox="1"/>
          <p:nvPr/>
        </p:nvSpPr>
        <p:spPr>
          <a:xfrm>
            <a:off x="800100" y="504825"/>
            <a:ext cx="7658100" cy="64611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a:spAutoFit/>
          </a:bodyPr>
          <a:lstStyle/>
          <a:p>
            <a:pPr fontAlgn="auto">
              <a:spcBef>
                <a:spcPts val="0"/>
              </a:spcBef>
              <a:spcAft>
                <a:spcPts val="0"/>
              </a:spcAft>
              <a:defRPr/>
            </a:pPr>
            <a:r>
              <a:rPr lang="en-US" dirty="0"/>
              <a:t>Use your Chapter summaries and notes to trace the development of ONE</a:t>
            </a:r>
          </a:p>
          <a:p>
            <a:pPr fontAlgn="auto">
              <a:spcBef>
                <a:spcPts val="0"/>
              </a:spcBef>
              <a:spcAft>
                <a:spcPts val="0"/>
              </a:spcAft>
              <a:defRPr/>
            </a:pPr>
            <a:r>
              <a:rPr lang="en-US" dirty="0"/>
              <a:t>key theme across the whole novel.</a:t>
            </a:r>
          </a:p>
        </p:txBody>
      </p:sp>
      <p:cxnSp>
        <p:nvCxnSpPr>
          <p:cNvPr id="8" name="Straight Arrow Connector 7"/>
          <p:cNvCxnSpPr/>
          <p:nvPr/>
        </p:nvCxnSpPr>
        <p:spPr>
          <a:xfrm>
            <a:off x="758825" y="2305050"/>
            <a:ext cx="76581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68338" y="1717675"/>
            <a:ext cx="1422400" cy="3683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Wednesday</a:t>
            </a:r>
          </a:p>
        </p:txBody>
      </p:sp>
      <p:sp>
        <p:nvSpPr>
          <p:cNvPr id="11" name="TextBox 10"/>
          <p:cNvSpPr txBox="1"/>
          <p:nvPr/>
        </p:nvSpPr>
        <p:spPr>
          <a:xfrm>
            <a:off x="661988" y="2443163"/>
            <a:ext cx="1422400" cy="230822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defRPr/>
            </a:pPr>
            <a:r>
              <a:rPr lang="en-US" dirty="0"/>
              <a:t>Theme is established:</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p:txBody>
      </p:sp>
      <p:sp>
        <p:nvSpPr>
          <p:cNvPr id="12" name="TextBox 11"/>
          <p:cNvSpPr txBox="1"/>
          <p:nvPr/>
        </p:nvSpPr>
        <p:spPr>
          <a:xfrm>
            <a:off x="5307013" y="1473200"/>
            <a:ext cx="1422400" cy="646113"/>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Christmas Day</a:t>
            </a:r>
          </a:p>
        </p:txBody>
      </p:sp>
      <p:sp>
        <p:nvSpPr>
          <p:cNvPr id="13" name="TextBox 12"/>
          <p:cNvSpPr txBox="1"/>
          <p:nvPr/>
        </p:nvSpPr>
        <p:spPr>
          <a:xfrm>
            <a:off x="6994525" y="1763713"/>
            <a:ext cx="1422400" cy="3698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en-US" dirty="0"/>
              <a:t>Epilogue</a:t>
            </a:r>
          </a:p>
        </p:txBody>
      </p:sp>
      <p:sp>
        <p:nvSpPr>
          <p:cNvPr id="15" name="TextBox 14"/>
          <p:cNvSpPr txBox="1"/>
          <p:nvPr/>
        </p:nvSpPr>
        <p:spPr>
          <a:xfrm>
            <a:off x="6283325" y="2444750"/>
            <a:ext cx="1422400" cy="230822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defRPr/>
            </a:pPr>
            <a:r>
              <a:rPr lang="en-US" dirty="0"/>
              <a:t>Theme is concluded:</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a:p>
          <a:p>
            <a:pPr fontAlgn="auto">
              <a:spcBef>
                <a:spcPts val="0"/>
              </a:spcBef>
              <a:spcAft>
                <a:spcPts val="0"/>
              </a:spcAft>
              <a:defRPr/>
            </a:pPr>
            <a:endParaRPr lang="en-US" dirty="0"/>
          </a:p>
        </p:txBody>
      </p:sp>
      <p:sp>
        <p:nvSpPr>
          <p:cNvPr id="16" name="TextBox 15"/>
          <p:cNvSpPr txBox="1"/>
          <p:nvPr/>
        </p:nvSpPr>
        <p:spPr>
          <a:xfrm>
            <a:off x="2460625" y="2443163"/>
            <a:ext cx="1420813" cy="2308225"/>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fontAlgn="auto">
              <a:spcBef>
                <a:spcPts val="0"/>
              </a:spcBef>
              <a:spcAft>
                <a:spcPts val="0"/>
              </a:spcAft>
              <a:defRPr/>
            </a:pPr>
            <a:r>
              <a:rPr lang="en-US" dirty="0"/>
              <a:t>Theme is developed:</a:t>
            </a:r>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a:p>
            <a:pP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804863"/>
          </a:xfrm>
        </p:spPr>
        <p:style>
          <a:lnRef idx="3">
            <a:schemeClr val="lt1"/>
          </a:lnRef>
          <a:fillRef idx="1">
            <a:schemeClr val="accent5"/>
          </a:fillRef>
          <a:effectRef idx="1">
            <a:schemeClr val="accent5"/>
          </a:effectRef>
          <a:fontRef idx="minor">
            <a:schemeClr val="lt1"/>
          </a:fontRef>
        </p:style>
        <p:txBody>
          <a:bodyPr/>
          <a:lstStyle/>
          <a:p>
            <a:pPr marL="274320" indent="-256032" eaLnBrk="1" fontAlgn="auto" hangingPunct="1">
              <a:spcAft>
                <a:spcPts val="0"/>
              </a:spcAft>
              <a:defRPr/>
            </a:pPr>
            <a:r>
              <a:rPr lang="en-US" dirty="0" smtClean="0"/>
              <a:t>Use these excerpts to fill in </a:t>
            </a:r>
            <a:r>
              <a:rPr lang="en-US" b="1" dirty="0" smtClean="0"/>
              <a:t>at least SIX </a:t>
            </a:r>
            <a:r>
              <a:rPr lang="en-US" dirty="0" smtClean="0"/>
              <a:t>ideas about </a:t>
            </a:r>
            <a:r>
              <a:rPr lang="en-US" b="1" dirty="0" smtClean="0"/>
              <a:t>MARTYN </a:t>
            </a:r>
            <a:r>
              <a:rPr lang="en-US" dirty="0" smtClean="0"/>
              <a:t>on your grid.</a:t>
            </a:r>
            <a:endParaRPr lang="en-US" dirty="0"/>
          </a:p>
        </p:txBody>
      </p:sp>
      <p:sp>
        <p:nvSpPr>
          <p:cNvPr id="3" name="Title 2"/>
          <p:cNvSpPr>
            <a:spLocks noGrp="1"/>
          </p:cNvSpPr>
          <p:nvPr>
            <p:ph type="title"/>
          </p:nvPr>
        </p:nvSpPr>
        <p:spPr>
          <a:xfrm>
            <a:off x="1347342" y="5883275"/>
            <a:ext cx="7543800" cy="914400"/>
          </a:xfrm>
        </p:spPr>
        <p:txBody>
          <a:bodyPr/>
          <a:lstStyle/>
          <a:p>
            <a:pPr eaLnBrk="1" fontAlgn="auto" hangingPunct="1">
              <a:spcAft>
                <a:spcPts val="0"/>
              </a:spcAft>
              <a:defRPr/>
            </a:pPr>
            <a:r>
              <a:rPr lang="en-US" dirty="0" smtClean="0">
                <a:latin typeface="Cracked"/>
                <a:cs typeface="Cracked"/>
              </a:rPr>
              <a:t>WEDNESDAY: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MARTYN</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6" name="TextBox 5"/>
          <p:cNvSpPr txBox="1"/>
          <p:nvPr/>
        </p:nvSpPr>
        <p:spPr>
          <a:xfrm>
            <a:off x="342381" y="1208733"/>
            <a:ext cx="2763714" cy="3693319"/>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defRPr/>
            </a:pPr>
            <a:r>
              <a:rPr lang="en-US" dirty="0"/>
              <a:t>“It took me a long time to </a:t>
            </a:r>
            <a:r>
              <a:rPr lang="en-US" dirty="0" err="1"/>
              <a:t>realise</a:t>
            </a:r>
            <a:r>
              <a:rPr lang="en-US" dirty="0"/>
              <a:t> that the best way to deal with name-calling is to simply ignore it.  It’s not easy, but I’ve found that if you let people do or think what they want and don’t let your feelings get to mixed up in it, then after a while they usually get bored and leave you alone.” </a:t>
            </a:r>
            <a:r>
              <a:rPr lang="en-US" dirty="0" err="1"/>
              <a:t>Pg</a:t>
            </a:r>
            <a:r>
              <a:rPr lang="en-US" dirty="0"/>
              <a:t> 8</a:t>
            </a:r>
          </a:p>
        </p:txBody>
      </p:sp>
      <p:sp>
        <p:nvSpPr>
          <p:cNvPr id="8" name="TextBox 7"/>
          <p:cNvSpPr txBox="1"/>
          <p:nvPr/>
        </p:nvSpPr>
        <p:spPr>
          <a:xfrm>
            <a:off x="5964509" y="1208733"/>
            <a:ext cx="2802389" cy="4247317"/>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en-US" dirty="0"/>
              <a:t>“It all sounded like madness to me.  Too many people, too many buildings, too much noise, too much everything.</a:t>
            </a:r>
          </a:p>
          <a:p>
            <a:pPr fontAlgn="auto">
              <a:spcBef>
                <a:spcPts val="0"/>
              </a:spcBef>
              <a:spcAft>
                <a:spcPts val="0"/>
              </a:spcAft>
              <a:defRPr/>
            </a:pPr>
            <a:endParaRPr lang="en-US" dirty="0"/>
          </a:p>
          <a:p>
            <a:pPr fontAlgn="auto">
              <a:spcBef>
                <a:spcPts val="0"/>
              </a:spcBef>
              <a:spcAft>
                <a:spcPts val="0"/>
              </a:spcAft>
              <a:defRPr/>
            </a:pPr>
            <a:r>
              <a:rPr lang="en-US" dirty="0"/>
              <a:t>It’s there all the time, the sound of too much everything but no one ever listens to it.  Because once you start to listen, you can never stop, and in the end it’ll drive you crazy.” </a:t>
            </a:r>
            <a:r>
              <a:rPr lang="en-US" dirty="0" err="1"/>
              <a:t>Pg</a:t>
            </a:r>
            <a:r>
              <a:rPr lang="en-US" dirty="0"/>
              <a:t> 15</a:t>
            </a:r>
          </a:p>
        </p:txBody>
      </p:sp>
      <p:sp>
        <p:nvSpPr>
          <p:cNvPr id="10" name="TextBox 9"/>
          <p:cNvSpPr txBox="1"/>
          <p:nvPr/>
        </p:nvSpPr>
        <p:spPr>
          <a:xfrm>
            <a:off x="3216535" y="1909739"/>
            <a:ext cx="2609120" cy="2308324"/>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dirty="0"/>
              <a:t>“I thought of telling him that there’s no such thing as the </a:t>
            </a:r>
            <a:r>
              <a:rPr lang="en-US" i="1" dirty="0" err="1"/>
              <a:t>emviroment</a:t>
            </a:r>
            <a:r>
              <a:rPr lang="en-US" dirty="0"/>
              <a:t>, but I couldn’t be bothered.  I filled the bin-liner, tied it, and started on another.” </a:t>
            </a:r>
            <a:r>
              <a:rPr lang="en-US" dirty="0" err="1"/>
              <a:t>Pg</a:t>
            </a:r>
            <a:r>
              <a:rPr lang="en-US" dirty="0"/>
              <a:t> 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804863"/>
          </a:xfrm>
        </p:spPr>
        <p:style>
          <a:lnRef idx="3">
            <a:schemeClr val="lt1"/>
          </a:lnRef>
          <a:fillRef idx="1">
            <a:schemeClr val="accent5"/>
          </a:fillRef>
          <a:effectRef idx="1">
            <a:schemeClr val="accent5"/>
          </a:effectRef>
          <a:fontRef idx="minor">
            <a:schemeClr val="lt1"/>
          </a:fontRef>
        </p:style>
        <p:txBody>
          <a:bodyPr/>
          <a:lstStyle/>
          <a:p>
            <a:pPr marL="274320" indent="-256032" eaLnBrk="1" fontAlgn="auto" hangingPunct="1">
              <a:spcAft>
                <a:spcPts val="0"/>
              </a:spcAft>
              <a:defRPr/>
            </a:pPr>
            <a:r>
              <a:rPr lang="en-US" dirty="0" smtClean="0"/>
              <a:t>Use these excerpts to fill in </a:t>
            </a:r>
            <a:r>
              <a:rPr lang="en-US" b="1" dirty="0" smtClean="0"/>
              <a:t>at least SIX </a:t>
            </a:r>
            <a:r>
              <a:rPr lang="en-US" dirty="0" smtClean="0"/>
              <a:t>ideas about </a:t>
            </a:r>
            <a:r>
              <a:rPr lang="en-US" b="1" dirty="0" smtClean="0"/>
              <a:t>MARTYN </a:t>
            </a:r>
            <a:r>
              <a:rPr lang="en-US" dirty="0" smtClean="0"/>
              <a:t>on your grid.</a:t>
            </a:r>
            <a:endParaRPr lang="en-US" dirty="0"/>
          </a:p>
        </p:txBody>
      </p:sp>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dirty="0" smtClean="0">
                <a:latin typeface="Cracked"/>
                <a:cs typeface="Cracked"/>
              </a:rPr>
              <a:t>WEDNESDAY: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MARTYN</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6" name="TextBox 5"/>
          <p:cNvSpPr txBox="1"/>
          <p:nvPr/>
        </p:nvSpPr>
        <p:spPr>
          <a:xfrm>
            <a:off x="3227599" y="1198013"/>
            <a:ext cx="2763714" cy="3693319"/>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dirty="0"/>
              <a:t>“Did I hate him?  He was a drunken slob and he treated me like dirt.  What do </a:t>
            </a:r>
            <a:r>
              <a:rPr lang="en-US" i="1" dirty="0"/>
              <a:t>you </a:t>
            </a:r>
            <a:r>
              <a:rPr lang="en-US" dirty="0"/>
              <a:t>think?  Of course I hated him.  You would have hated him, too, if you’d ever met him… I hated every inch of him.  From his broken-veined, red-nosed face to his dirty, stinking feet.  I hated his beery guts.” </a:t>
            </a:r>
            <a:r>
              <a:rPr lang="en-US" dirty="0" err="1"/>
              <a:t>Pg</a:t>
            </a:r>
            <a:r>
              <a:rPr lang="en-US" dirty="0"/>
              <a:t> 24</a:t>
            </a:r>
          </a:p>
        </p:txBody>
      </p:sp>
      <p:sp>
        <p:nvSpPr>
          <p:cNvPr id="9" name="TextBox 8"/>
          <p:cNvSpPr txBox="1"/>
          <p:nvPr/>
        </p:nvSpPr>
        <p:spPr>
          <a:xfrm>
            <a:off x="6143167" y="1198013"/>
            <a:ext cx="2609120" cy="3970318"/>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fontAlgn="auto">
              <a:spcBef>
                <a:spcPts val="0"/>
              </a:spcBef>
              <a:spcAft>
                <a:spcPts val="0"/>
              </a:spcAft>
              <a:defRPr/>
            </a:pPr>
            <a:r>
              <a:rPr lang="en-US" dirty="0"/>
              <a:t>“What did I want to be?  I’d never even thought about it.  What did I want to do?  All I wanted to do was something else.  Something that wasn’t what I </a:t>
            </a:r>
            <a:r>
              <a:rPr lang="en-US" i="1" dirty="0"/>
              <a:t>was </a:t>
            </a:r>
            <a:r>
              <a:rPr lang="en-US" dirty="0"/>
              <a:t>doing.  Whatever that was.  Nothing much.  What did I want to be?  What kind of question is that?  </a:t>
            </a:r>
            <a:r>
              <a:rPr lang="en-US" i="1" dirty="0"/>
              <a:t>What did I want to be? </a:t>
            </a:r>
            <a:r>
              <a:rPr lang="en-US" dirty="0"/>
              <a:t>God knows.” </a:t>
            </a:r>
            <a:r>
              <a:rPr lang="en-US" dirty="0" err="1"/>
              <a:t>Pg</a:t>
            </a:r>
            <a:r>
              <a:rPr lang="en-US" dirty="0"/>
              <a:t> 29</a:t>
            </a:r>
          </a:p>
        </p:txBody>
      </p:sp>
      <p:sp>
        <p:nvSpPr>
          <p:cNvPr id="10" name="TextBox 9"/>
          <p:cNvSpPr txBox="1"/>
          <p:nvPr/>
        </p:nvSpPr>
        <p:spPr>
          <a:xfrm>
            <a:off x="342381" y="1167852"/>
            <a:ext cx="2609120" cy="3970318"/>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defRPr/>
            </a:pPr>
            <a:r>
              <a:rPr lang="en-US" dirty="0"/>
              <a:t>“What if…I’d thought to myself.  What if I went over and said hello?  Hello, I’m </a:t>
            </a:r>
            <a:r>
              <a:rPr lang="en-US" dirty="0" err="1"/>
              <a:t>Martyn</a:t>
            </a:r>
            <a:r>
              <a:rPr lang="en-US" dirty="0"/>
              <a:t>, welcome to the street.  Something like that.  I could do that, couldn’t I.  It wouldn’t be too hard.  Hi! My name’s </a:t>
            </a:r>
            <a:r>
              <a:rPr lang="en-US" dirty="0" err="1"/>
              <a:t>Martyn</a:t>
            </a:r>
            <a:r>
              <a:rPr lang="en-US" dirty="0"/>
              <a:t>, how’s it going…</a:t>
            </a:r>
          </a:p>
          <a:p>
            <a:pPr fontAlgn="auto">
              <a:spcBef>
                <a:spcPts val="0"/>
              </a:spcBef>
              <a:spcAft>
                <a:spcPts val="0"/>
              </a:spcAft>
              <a:defRPr/>
            </a:pPr>
            <a:r>
              <a:rPr lang="en-US" dirty="0"/>
              <a:t>Don’t be 	ridiculous.  Not in 	a million years.” </a:t>
            </a:r>
            <a:r>
              <a:rPr lang="en-US" dirty="0" err="1"/>
              <a:t>Pg</a:t>
            </a:r>
            <a:r>
              <a:rPr lang="en-US" dirty="0"/>
              <a:t> 19</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804863"/>
          </a:xfrm>
        </p:spPr>
        <p:style>
          <a:lnRef idx="3">
            <a:schemeClr val="lt1"/>
          </a:lnRef>
          <a:fillRef idx="1">
            <a:schemeClr val="accent6"/>
          </a:fillRef>
          <a:effectRef idx="1">
            <a:schemeClr val="accent6"/>
          </a:effectRef>
          <a:fontRef idx="minor">
            <a:schemeClr val="lt1"/>
          </a:fontRef>
        </p:style>
        <p:txBody>
          <a:bodyPr/>
          <a:lstStyle/>
          <a:p>
            <a:pPr marL="274320" indent="-256032" eaLnBrk="1" fontAlgn="auto" hangingPunct="1">
              <a:spcAft>
                <a:spcPts val="0"/>
              </a:spcAft>
              <a:defRPr/>
            </a:pPr>
            <a:r>
              <a:rPr lang="en-US" dirty="0" smtClean="0"/>
              <a:t>Use these excerpts to fill in </a:t>
            </a:r>
            <a:r>
              <a:rPr lang="en-US" b="1" dirty="0" smtClean="0"/>
              <a:t>at least SIX </a:t>
            </a:r>
            <a:r>
              <a:rPr lang="en-US" dirty="0" smtClean="0"/>
              <a:t>ideas about </a:t>
            </a:r>
            <a:r>
              <a:rPr lang="en-US" b="1" dirty="0" smtClean="0"/>
              <a:t>WILLIAM </a:t>
            </a:r>
            <a:r>
              <a:rPr lang="en-US" dirty="0" smtClean="0"/>
              <a:t>on your grid.</a:t>
            </a:r>
            <a:endParaRPr lang="en-US" dirty="0"/>
          </a:p>
        </p:txBody>
      </p:sp>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dirty="0" smtClean="0">
                <a:latin typeface="Cracked"/>
                <a:cs typeface="Cracked"/>
              </a:rPr>
              <a:t>WEDNESDAY: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WILLIAM</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6" name="TextBox 5"/>
          <p:cNvSpPr txBox="1"/>
          <p:nvPr/>
        </p:nvSpPr>
        <p:spPr>
          <a:xfrm>
            <a:off x="3117161" y="1167852"/>
            <a:ext cx="5607516" cy="3970318"/>
          </a:xfrm>
          <a:prstGeom prst="rect">
            <a:avLst/>
          </a:prstGeom>
        </p:spPr>
        <p:style>
          <a:lnRef idx="0">
            <a:schemeClr val="accent2"/>
          </a:lnRef>
          <a:fillRef idx="3">
            <a:schemeClr val="accent2"/>
          </a:fillRef>
          <a:effectRef idx="3">
            <a:schemeClr val="accent2"/>
          </a:effectRef>
          <a:fontRef idx="minor">
            <a:schemeClr val="lt1"/>
          </a:fontRef>
        </p:style>
        <p:txBody>
          <a:bodyPr>
            <a:spAutoFit/>
          </a:bodyPr>
          <a:lstStyle/>
          <a:p>
            <a:pPr fontAlgn="auto">
              <a:spcBef>
                <a:spcPts val="0"/>
              </a:spcBef>
              <a:spcAft>
                <a:spcPts val="0"/>
              </a:spcAft>
              <a:defRPr/>
            </a:pPr>
            <a:r>
              <a:rPr lang="en-US" dirty="0"/>
              <a:t>“Dad was gazing at his reflection in the glass door, rubbing at the bags under his eyes.  He could have been quite a handsome man if it wasn’t for the drink.  Handsome in a short, thuggish kind of way.  Five foot seven, tough-guy mouth, </a:t>
            </a:r>
            <a:r>
              <a:rPr lang="en-US" dirty="0" err="1"/>
              <a:t>squarish</a:t>
            </a:r>
            <a:r>
              <a:rPr lang="en-US" dirty="0"/>
              <a:t> jaw, oily black hair.  He could have looked like one of those bad guys in films – the ones the ladies can’t help falling in love with, even though they know they’re bad – but he didn’t.  He looked like what he was: a drunk.  Fat little belly, florid skin, yellowed eyes, sagging cheeks and a big fat neck.  Old and worn out at forty.</a:t>
            </a:r>
          </a:p>
          <a:p>
            <a:pPr fontAlgn="auto">
              <a:spcBef>
                <a:spcPts val="0"/>
              </a:spcBef>
              <a:spcAft>
                <a:spcPts val="0"/>
              </a:spcAft>
              <a:defRPr/>
            </a:pPr>
            <a:r>
              <a:rPr lang="en-US" dirty="0"/>
              <a:t>	He leaned over the sink, coughed, spat, and flicked ash down the plughole.  ‘That bloody woman’s coming Friday.’” </a:t>
            </a:r>
            <a:r>
              <a:rPr lang="en-US" dirty="0" err="1"/>
              <a:t>Pg</a:t>
            </a:r>
            <a:r>
              <a:rPr lang="en-US" dirty="0"/>
              <a:t> 10</a:t>
            </a:r>
          </a:p>
        </p:txBody>
      </p:sp>
      <p:sp>
        <p:nvSpPr>
          <p:cNvPr id="10" name="TextBox 9"/>
          <p:cNvSpPr txBox="1"/>
          <p:nvPr/>
        </p:nvSpPr>
        <p:spPr>
          <a:xfrm>
            <a:off x="342381" y="1167852"/>
            <a:ext cx="2609120" cy="2308324"/>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defRPr/>
            </a:pPr>
            <a:r>
              <a:rPr lang="en-US" dirty="0"/>
              <a:t>“I was in the kitchen filling a plastic bin-liner with empty beer bottles and Dad was leaning in the doorway, smoking a cigarette, watching me through bloodshot eyes.”  </a:t>
            </a:r>
            <a:r>
              <a:rPr lang="en-US" dirty="0" err="1"/>
              <a:t>Pg</a:t>
            </a:r>
            <a:r>
              <a:rPr lang="en-US" dirty="0"/>
              <a:t> 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1988" y="203200"/>
            <a:ext cx="7659687" cy="804863"/>
          </a:xfrm>
        </p:spPr>
        <p:style>
          <a:lnRef idx="3">
            <a:schemeClr val="lt1"/>
          </a:lnRef>
          <a:fillRef idx="1">
            <a:schemeClr val="accent6"/>
          </a:fillRef>
          <a:effectRef idx="1">
            <a:schemeClr val="accent6"/>
          </a:effectRef>
          <a:fontRef idx="minor">
            <a:schemeClr val="lt1"/>
          </a:fontRef>
        </p:style>
        <p:txBody>
          <a:bodyPr/>
          <a:lstStyle/>
          <a:p>
            <a:pPr marL="274320" indent="-256032" eaLnBrk="1" fontAlgn="auto" hangingPunct="1">
              <a:spcAft>
                <a:spcPts val="0"/>
              </a:spcAft>
              <a:defRPr/>
            </a:pPr>
            <a:r>
              <a:rPr lang="en-US" dirty="0" smtClean="0"/>
              <a:t>Use these excerpts to fill in </a:t>
            </a:r>
            <a:r>
              <a:rPr lang="en-US" b="1" dirty="0" smtClean="0"/>
              <a:t>at least SIX </a:t>
            </a:r>
            <a:r>
              <a:rPr lang="en-US" dirty="0" smtClean="0"/>
              <a:t>ideas about </a:t>
            </a:r>
            <a:r>
              <a:rPr lang="en-US" b="1" dirty="0" smtClean="0"/>
              <a:t>WILLIAM </a:t>
            </a:r>
            <a:r>
              <a:rPr lang="en-US" dirty="0" smtClean="0"/>
              <a:t>on your grid.</a:t>
            </a:r>
            <a:endParaRPr lang="en-US" dirty="0"/>
          </a:p>
        </p:txBody>
      </p:sp>
      <p:sp>
        <p:nvSpPr>
          <p:cNvPr id="3" name="Title 2"/>
          <p:cNvSpPr>
            <a:spLocks noGrp="1"/>
          </p:cNvSpPr>
          <p:nvPr>
            <p:ph type="title"/>
          </p:nvPr>
        </p:nvSpPr>
        <p:spPr>
          <a:xfrm>
            <a:off x="1347342" y="5334000"/>
            <a:ext cx="7543800" cy="914400"/>
          </a:xfrm>
        </p:spPr>
        <p:txBody>
          <a:bodyPr/>
          <a:lstStyle/>
          <a:p>
            <a:pPr eaLnBrk="1" fontAlgn="auto" hangingPunct="1">
              <a:spcAft>
                <a:spcPts val="0"/>
              </a:spcAft>
              <a:defRPr/>
            </a:pPr>
            <a:r>
              <a:rPr lang="en-US" dirty="0" smtClean="0">
                <a:latin typeface="Cracked"/>
                <a:cs typeface="Cracked"/>
              </a:rPr>
              <a:t>WEDNESDAY: Character - </a:t>
            </a:r>
            <a:r>
              <a:rPr lang="en-US" sz="6000" b="1" dirty="0" smtClean="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rPr>
              <a:t>WILLIAM</a:t>
            </a:r>
            <a:endParaRPr lang="en-US" sz="6000" b="1" dirty="0">
              <a:ln w="18000">
                <a:solidFill>
                  <a:schemeClr val="tx1"/>
                </a:solidFill>
                <a:prstDash val="solid"/>
                <a:miter lim="800000"/>
              </a:ln>
              <a:solidFill>
                <a:schemeClr val="accent6"/>
              </a:solidFill>
              <a:effectLst>
                <a:outerShdw blurRad="25500" dist="23000" dir="7020000" algn="tl">
                  <a:srgbClr val="000000">
                    <a:alpha val="50000"/>
                  </a:srgbClr>
                </a:outerShdw>
              </a:effectLst>
              <a:latin typeface="Cracked"/>
              <a:cs typeface="Cracked"/>
            </a:endParaRPr>
          </a:p>
        </p:txBody>
      </p:sp>
      <p:pic>
        <p:nvPicPr>
          <p:cNvPr id="7" name="Picture 6" descr="silhouette-large.gif"/>
          <p:cNvPicPr>
            <a:picLocks noChangeAspect="1"/>
          </p:cNvPicPr>
          <p:nvPr/>
        </p:nvPicPr>
        <p:blipFill>
          <a:blip r:embed="rId2">
            <a:duotone>
              <a:schemeClr val="accent5">
                <a:shade val="45000"/>
                <a:satMod val="135000"/>
              </a:schemeClr>
              <a:prstClr val="white"/>
            </a:duotone>
            <a:extLst/>
          </a:blip>
          <a:stretch>
            <a:fillRect/>
          </a:stretch>
        </p:blipFill>
        <p:spPr>
          <a:xfrm flipH="1">
            <a:off x="342381" y="5236825"/>
            <a:ext cx="1140205" cy="1404733"/>
          </a:xfrm>
          <a:prstGeom prst="rect">
            <a:avLst/>
          </a:prstGeom>
        </p:spPr>
      </p:pic>
      <p:sp>
        <p:nvSpPr>
          <p:cNvPr id="10" name="TextBox 9"/>
          <p:cNvSpPr txBox="1"/>
          <p:nvPr/>
        </p:nvSpPr>
        <p:spPr>
          <a:xfrm>
            <a:off x="549454" y="1568219"/>
            <a:ext cx="7978658" cy="3139321"/>
          </a:xfrm>
          <a:prstGeom prst="rect">
            <a:avLst/>
          </a:prstGeom>
        </p:spPr>
        <p:style>
          <a:lnRef idx="0">
            <a:schemeClr val="accent1"/>
          </a:lnRef>
          <a:fillRef idx="3">
            <a:schemeClr val="accent1"/>
          </a:fillRef>
          <a:effectRef idx="3">
            <a:schemeClr val="accent1"/>
          </a:effectRef>
          <a:fontRef idx="minor">
            <a:schemeClr val="lt1"/>
          </a:fontRef>
        </p:style>
        <p:txBody>
          <a:bodyPr>
            <a:spAutoFit/>
          </a:bodyPr>
          <a:lstStyle/>
          <a:p>
            <a:pPr fontAlgn="auto">
              <a:spcBef>
                <a:spcPts val="0"/>
              </a:spcBef>
              <a:spcAft>
                <a:spcPts val="0"/>
              </a:spcAft>
              <a:defRPr/>
            </a:pPr>
            <a:r>
              <a:rPr lang="en-US" dirty="0"/>
              <a:t>“After he was given notice that Aunty Jean had applied for custody he didn’t so much as look at a bottle for two months or more.  Not a drop.  Not a sniff.  It was remarkable.  He shaved, washed, wore a suit, he even smiled now and then.  I almost grew to like him.” </a:t>
            </a:r>
            <a:r>
              <a:rPr lang="en-US" dirty="0" err="1"/>
              <a:t>Pg</a:t>
            </a:r>
            <a:r>
              <a:rPr lang="en-US" dirty="0"/>
              <a:t> 11</a:t>
            </a:r>
          </a:p>
          <a:p>
            <a:pPr fontAlgn="auto">
              <a:spcBef>
                <a:spcPts val="0"/>
              </a:spcBef>
              <a:spcAft>
                <a:spcPts val="0"/>
              </a:spcAft>
              <a:defRPr/>
            </a:pPr>
            <a:endParaRPr lang="en-US" dirty="0"/>
          </a:p>
          <a:p>
            <a:pPr fontAlgn="auto">
              <a:spcBef>
                <a:spcPts val="0"/>
              </a:spcBef>
              <a:spcAft>
                <a:spcPts val="0"/>
              </a:spcAft>
              <a:defRPr/>
            </a:pPr>
            <a:r>
              <a:rPr lang="en-US" dirty="0"/>
              <a:t>“The day I was officially assigned to Dad’s loving care, he went out drinking and didn’t come back for three days.  When he did come back – unshaven, white-eyed, stinking – he slouched into the kitchen where I was making some tea, leaned down at me, grinning like a madman, and slurred right into my face: ‘Remember me?’</a:t>
            </a:r>
          </a:p>
          <a:p>
            <a:pPr fontAlgn="auto">
              <a:spcBef>
                <a:spcPts val="0"/>
              </a:spcBef>
              <a:spcAft>
                <a:spcPts val="0"/>
              </a:spcAft>
              <a:defRPr/>
            </a:pPr>
            <a:r>
              <a:rPr lang="en-US" dirty="0"/>
              <a:t>Then he stumbled over to the sink and threw up.” </a:t>
            </a:r>
            <a:r>
              <a:rPr lang="en-US" dirty="0" err="1"/>
              <a:t>Pg</a:t>
            </a:r>
            <a:r>
              <a:rPr lang="en-US" dirty="0"/>
              <a:t> 12</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1391</TotalTime>
  <Words>5467</Words>
  <Application>Microsoft Office PowerPoint</Application>
  <PresentationFormat>On-screen Show (4:3)</PresentationFormat>
  <Paragraphs>450</Paragraphs>
  <Slides>56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Cracked</vt:lpstr>
      <vt:lpstr>Palatino Linotype</vt:lpstr>
      <vt:lpstr>Wingdings</vt:lpstr>
      <vt:lpstr>Elemental</vt:lpstr>
      <vt:lpstr>MARTYN PIG</vt:lpstr>
      <vt:lpstr>Setting up the ENIGMA</vt:lpstr>
      <vt:lpstr>An unconventional crime novel</vt:lpstr>
      <vt:lpstr>WEDNESDAY: Plot</vt:lpstr>
      <vt:lpstr>WEDNESDAY: Character</vt:lpstr>
      <vt:lpstr>WEDNESDAY: Character - MARTYN</vt:lpstr>
      <vt:lpstr>WEDNESDAY: Character - MARTYN</vt:lpstr>
      <vt:lpstr>WEDNESDAY: Character - WILLIAM</vt:lpstr>
      <vt:lpstr>WEDNESDAY: Character - WILLIAM</vt:lpstr>
      <vt:lpstr>WEDNESDAY: Character - WILLIAM</vt:lpstr>
      <vt:lpstr>WEDNESDAY: Character – AUNTY JEAN </vt:lpstr>
      <vt:lpstr>WEDNESDAY: Character – ALEX</vt:lpstr>
      <vt:lpstr>RELATIONSHIP MAP</vt:lpstr>
      <vt:lpstr>COLLECTING CLUES</vt:lpstr>
      <vt:lpstr>THEMES</vt:lpstr>
      <vt:lpstr>THEMES</vt:lpstr>
      <vt:lpstr>THEMES</vt:lpstr>
      <vt:lpstr>LANGUAGE and STYLE</vt:lpstr>
      <vt:lpstr>PowerPoint Presentation</vt:lpstr>
      <vt:lpstr>PowerPoint Presentation</vt:lpstr>
      <vt:lpstr>THURSDAY: Plot</vt:lpstr>
      <vt:lpstr>THURSDAY: Character - MARTYN</vt:lpstr>
      <vt:lpstr>THURSDAY: Character - MARTYN</vt:lpstr>
      <vt:lpstr>THURSDAY: Character - MARTYN</vt:lpstr>
      <vt:lpstr>THURSDAY: Character - WILLIAM</vt:lpstr>
      <vt:lpstr>THURSDAY: Character - WILLIAM</vt:lpstr>
      <vt:lpstr>THURSDAY: Character - ALEX</vt:lpstr>
      <vt:lpstr>RELATIONSHIP MAP</vt:lpstr>
      <vt:lpstr>FRIDAY: Plot</vt:lpstr>
      <vt:lpstr>THEMES: Thursday and Friday</vt:lpstr>
      <vt:lpstr>THEMES: Thursday and Friday</vt:lpstr>
      <vt:lpstr>THEMES: Thursday and Friday</vt:lpstr>
      <vt:lpstr>SATURDAY: Plot</vt:lpstr>
      <vt:lpstr>SATURDAY: Character, Theme and Style</vt:lpstr>
      <vt:lpstr>PowerPoint Presentation</vt:lpstr>
      <vt:lpstr>SATURDAY: Character, Theme and Style</vt:lpstr>
      <vt:lpstr>SATURDAY: Character, Theme and Style</vt:lpstr>
      <vt:lpstr>SATURDAY: Character, Theme and Style</vt:lpstr>
      <vt:lpstr>SATURDAY</vt:lpstr>
      <vt:lpstr>Practice Exam REFLECTIONS</vt:lpstr>
      <vt:lpstr>SATURDAY: Style</vt:lpstr>
      <vt:lpstr>SATURDAY: Theme</vt:lpstr>
      <vt:lpstr>SUNDAY: Plot</vt:lpstr>
      <vt:lpstr>SUNDAY: Style</vt:lpstr>
      <vt:lpstr>MONDAY: Plot</vt:lpstr>
      <vt:lpstr>OBJECTIVES for TODAY</vt:lpstr>
      <vt:lpstr>MONDAY: Structure and Style</vt:lpstr>
      <vt:lpstr>MONDAY: SYMBOLISM</vt:lpstr>
      <vt:lpstr>MONDAY:  STRUCTURE and STYLE</vt:lpstr>
      <vt:lpstr>TUESDAY and CHRISTMAS DAY: Plot</vt:lpstr>
      <vt:lpstr>TUESDAY : LANGUAGE and STYLE</vt:lpstr>
      <vt:lpstr>TUESDAY : LANGUAGE and STYLE</vt:lpstr>
      <vt:lpstr>CHRISTMAS DAY: LANGUAGE and STYLE</vt:lpstr>
      <vt:lpstr>EPILOGUE: CHARACTER</vt:lpstr>
      <vt:lpstr>THEMES: Development</vt:lpstr>
      <vt:lpstr>THEMES: Development</vt:lpstr>
    </vt:vector>
  </TitlesOfParts>
  <Company>Wexham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MARTYN PIG</dc:title>
  <dc:creator>Stephanie Welsford</dc:creator>
  <cp:lastModifiedBy>Mr K Jackson</cp:lastModifiedBy>
  <cp:revision>86</cp:revision>
  <dcterms:created xsi:type="dcterms:W3CDTF">2012-02-20T17:03:06Z</dcterms:created>
  <dcterms:modified xsi:type="dcterms:W3CDTF">2016-05-19T20:18:06Z</dcterms:modified>
</cp:coreProperties>
</file>