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2" r:id="rId4"/>
    <p:sldId id="258" r:id="rId5"/>
    <p:sldId id="259" r:id="rId6"/>
    <p:sldId id="260" r:id="rId7"/>
    <p:sldId id="261" r:id="rId8"/>
    <p:sldId id="284" r:id="rId9"/>
    <p:sldId id="263" r:id="rId10"/>
    <p:sldId id="264" r:id="rId11"/>
    <p:sldId id="265" r:id="rId12"/>
    <p:sldId id="268" r:id="rId13"/>
    <p:sldId id="266" r:id="rId14"/>
    <p:sldId id="269" r:id="rId15"/>
    <p:sldId id="270" r:id="rId16"/>
    <p:sldId id="281" r:id="rId17"/>
    <p:sldId id="276" r:id="rId18"/>
    <p:sldId id="277" r:id="rId19"/>
    <p:sldId id="271" r:id="rId20"/>
    <p:sldId id="279" r:id="rId21"/>
    <p:sldId id="272" r:id="rId22"/>
    <p:sldId id="282" r:id="rId23"/>
    <p:sldId id="273" r:id="rId24"/>
    <p:sldId id="278" r:id="rId25"/>
    <p:sldId id="274" r:id="rId26"/>
    <p:sldId id="275" r:id="rId27"/>
    <p:sldId id="267"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660"/>
  </p:normalViewPr>
  <p:slideViewPr>
    <p:cSldViewPr>
      <p:cViewPr varScale="1">
        <p:scale>
          <a:sx n="56" d="100"/>
          <a:sy n="56" d="100"/>
        </p:scale>
        <p:origin x="66"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9E3816-494B-41D9-9C93-466F4FCE6EA8}" type="datetimeFigureOut">
              <a:rPr lang="en-GB" smtClean="0"/>
              <a:pPr/>
              <a:t>19/04/2015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18C53-B39C-431B-B4F2-D1DE7D818AE4}" type="slidenum">
              <a:rPr lang="en-GB" smtClean="0"/>
              <a:pPr/>
              <a:t>‹#›</a:t>
            </a:fld>
            <a:endParaRPr lang="en-GB"/>
          </a:p>
        </p:txBody>
      </p:sp>
    </p:spTree>
    <p:extLst>
      <p:ext uri="{BB962C8B-B14F-4D97-AF65-F5344CB8AC3E}">
        <p14:creationId xmlns:p14="http://schemas.microsoft.com/office/powerpoint/2010/main" val="289271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a:t>
            </a:fld>
            <a:endParaRPr lang="en-GB"/>
          </a:p>
        </p:txBody>
      </p:sp>
    </p:spTree>
    <p:extLst>
      <p:ext uri="{BB962C8B-B14F-4D97-AF65-F5344CB8AC3E}">
        <p14:creationId xmlns:p14="http://schemas.microsoft.com/office/powerpoint/2010/main" val="361098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11</a:t>
            </a:fld>
            <a:endParaRPr lang="en-GB"/>
          </a:p>
        </p:txBody>
      </p:sp>
    </p:spTree>
    <p:extLst>
      <p:ext uri="{BB962C8B-B14F-4D97-AF65-F5344CB8AC3E}">
        <p14:creationId xmlns:p14="http://schemas.microsoft.com/office/powerpoint/2010/main" val="2667037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12</a:t>
            </a:fld>
            <a:endParaRPr lang="en-GB"/>
          </a:p>
        </p:txBody>
      </p:sp>
    </p:spTree>
    <p:extLst>
      <p:ext uri="{BB962C8B-B14F-4D97-AF65-F5344CB8AC3E}">
        <p14:creationId xmlns:p14="http://schemas.microsoft.com/office/powerpoint/2010/main" val="381765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13</a:t>
            </a:fld>
            <a:endParaRPr lang="en-GB"/>
          </a:p>
        </p:txBody>
      </p:sp>
    </p:spTree>
    <p:extLst>
      <p:ext uri="{BB962C8B-B14F-4D97-AF65-F5344CB8AC3E}">
        <p14:creationId xmlns:p14="http://schemas.microsoft.com/office/powerpoint/2010/main" val="260610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14</a:t>
            </a:fld>
            <a:endParaRPr lang="en-GB"/>
          </a:p>
        </p:txBody>
      </p:sp>
    </p:spTree>
    <p:extLst>
      <p:ext uri="{BB962C8B-B14F-4D97-AF65-F5344CB8AC3E}">
        <p14:creationId xmlns:p14="http://schemas.microsoft.com/office/powerpoint/2010/main" val="3150240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15</a:t>
            </a:fld>
            <a:endParaRPr lang="en-GB"/>
          </a:p>
        </p:txBody>
      </p:sp>
    </p:spTree>
    <p:extLst>
      <p:ext uri="{BB962C8B-B14F-4D97-AF65-F5344CB8AC3E}">
        <p14:creationId xmlns:p14="http://schemas.microsoft.com/office/powerpoint/2010/main" val="444302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16</a:t>
            </a:fld>
            <a:endParaRPr lang="en-GB"/>
          </a:p>
        </p:txBody>
      </p:sp>
    </p:spTree>
    <p:extLst>
      <p:ext uri="{BB962C8B-B14F-4D97-AF65-F5344CB8AC3E}">
        <p14:creationId xmlns:p14="http://schemas.microsoft.com/office/powerpoint/2010/main" val="3579658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17</a:t>
            </a:fld>
            <a:endParaRPr lang="en-GB"/>
          </a:p>
        </p:txBody>
      </p:sp>
    </p:spTree>
    <p:extLst>
      <p:ext uri="{BB962C8B-B14F-4D97-AF65-F5344CB8AC3E}">
        <p14:creationId xmlns:p14="http://schemas.microsoft.com/office/powerpoint/2010/main" val="997334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18</a:t>
            </a:fld>
            <a:endParaRPr lang="en-GB"/>
          </a:p>
        </p:txBody>
      </p:sp>
    </p:spTree>
    <p:extLst>
      <p:ext uri="{BB962C8B-B14F-4D97-AF65-F5344CB8AC3E}">
        <p14:creationId xmlns:p14="http://schemas.microsoft.com/office/powerpoint/2010/main" val="1163873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1018C53-B39C-431B-B4F2-D1DE7D818AE4}" type="slidenum">
              <a:rPr lang="en-GB" smtClean="0"/>
              <a:pPr/>
              <a:t>19</a:t>
            </a:fld>
            <a:endParaRPr lang="en-GB"/>
          </a:p>
        </p:txBody>
      </p:sp>
    </p:spTree>
    <p:extLst>
      <p:ext uri="{BB962C8B-B14F-4D97-AF65-F5344CB8AC3E}">
        <p14:creationId xmlns:p14="http://schemas.microsoft.com/office/powerpoint/2010/main" val="3388654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1018C53-B39C-431B-B4F2-D1DE7D818AE4}" type="slidenum">
              <a:rPr lang="en-GB" smtClean="0"/>
              <a:pPr/>
              <a:t>20</a:t>
            </a:fld>
            <a:endParaRPr lang="en-GB"/>
          </a:p>
        </p:txBody>
      </p:sp>
    </p:spTree>
    <p:extLst>
      <p:ext uri="{BB962C8B-B14F-4D97-AF65-F5344CB8AC3E}">
        <p14:creationId xmlns:p14="http://schemas.microsoft.com/office/powerpoint/2010/main" val="100816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a:t>
            </a:fld>
            <a:endParaRPr lang="en-GB"/>
          </a:p>
        </p:txBody>
      </p:sp>
    </p:spTree>
    <p:extLst>
      <p:ext uri="{BB962C8B-B14F-4D97-AF65-F5344CB8AC3E}">
        <p14:creationId xmlns:p14="http://schemas.microsoft.com/office/powerpoint/2010/main" val="2044432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21</a:t>
            </a:fld>
            <a:endParaRPr lang="en-GB"/>
          </a:p>
        </p:txBody>
      </p:sp>
    </p:spTree>
    <p:extLst>
      <p:ext uri="{BB962C8B-B14F-4D97-AF65-F5344CB8AC3E}">
        <p14:creationId xmlns:p14="http://schemas.microsoft.com/office/powerpoint/2010/main" val="3319270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22</a:t>
            </a:fld>
            <a:endParaRPr lang="en-GB"/>
          </a:p>
        </p:txBody>
      </p:sp>
    </p:spTree>
    <p:extLst>
      <p:ext uri="{BB962C8B-B14F-4D97-AF65-F5344CB8AC3E}">
        <p14:creationId xmlns:p14="http://schemas.microsoft.com/office/powerpoint/2010/main" val="579536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23</a:t>
            </a:fld>
            <a:endParaRPr lang="en-GB"/>
          </a:p>
        </p:txBody>
      </p:sp>
    </p:spTree>
    <p:extLst>
      <p:ext uri="{BB962C8B-B14F-4D97-AF65-F5344CB8AC3E}">
        <p14:creationId xmlns:p14="http://schemas.microsoft.com/office/powerpoint/2010/main" val="3997115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24</a:t>
            </a:fld>
            <a:endParaRPr lang="en-GB"/>
          </a:p>
        </p:txBody>
      </p:sp>
    </p:spTree>
    <p:extLst>
      <p:ext uri="{BB962C8B-B14F-4D97-AF65-F5344CB8AC3E}">
        <p14:creationId xmlns:p14="http://schemas.microsoft.com/office/powerpoint/2010/main" val="3928839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25</a:t>
            </a:fld>
            <a:endParaRPr lang="en-GB"/>
          </a:p>
        </p:txBody>
      </p:sp>
    </p:spTree>
    <p:extLst>
      <p:ext uri="{BB962C8B-B14F-4D97-AF65-F5344CB8AC3E}">
        <p14:creationId xmlns:p14="http://schemas.microsoft.com/office/powerpoint/2010/main" val="1430246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26</a:t>
            </a:fld>
            <a:endParaRPr lang="en-GB"/>
          </a:p>
        </p:txBody>
      </p:sp>
    </p:spTree>
    <p:extLst>
      <p:ext uri="{BB962C8B-B14F-4D97-AF65-F5344CB8AC3E}">
        <p14:creationId xmlns:p14="http://schemas.microsoft.com/office/powerpoint/2010/main" val="2562120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1018C53-B39C-431B-B4F2-D1DE7D818AE4}" type="slidenum">
              <a:rPr lang="en-GB" smtClean="0"/>
              <a:pPr/>
              <a:t>27</a:t>
            </a:fld>
            <a:endParaRPr lang="en-GB"/>
          </a:p>
        </p:txBody>
      </p:sp>
    </p:spTree>
    <p:extLst>
      <p:ext uri="{BB962C8B-B14F-4D97-AF65-F5344CB8AC3E}">
        <p14:creationId xmlns:p14="http://schemas.microsoft.com/office/powerpoint/2010/main" val="3296212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28</a:t>
            </a:fld>
            <a:endParaRPr lang="en-GB"/>
          </a:p>
        </p:txBody>
      </p:sp>
    </p:spTree>
    <p:extLst>
      <p:ext uri="{BB962C8B-B14F-4D97-AF65-F5344CB8AC3E}">
        <p14:creationId xmlns:p14="http://schemas.microsoft.com/office/powerpoint/2010/main" val="125907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3</a:t>
            </a:fld>
            <a:endParaRPr lang="en-GB"/>
          </a:p>
        </p:txBody>
      </p:sp>
    </p:spTree>
    <p:extLst>
      <p:ext uri="{BB962C8B-B14F-4D97-AF65-F5344CB8AC3E}">
        <p14:creationId xmlns:p14="http://schemas.microsoft.com/office/powerpoint/2010/main" val="1106481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4</a:t>
            </a:fld>
            <a:endParaRPr lang="en-GB"/>
          </a:p>
        </p:txBody>
      </p:sp>
    </p:spTree>
    <p:extLst>
      <p:ext uri="{BB962C8B-B14F-4D97-AF65-F5344CB8AC3E}">
        <p14:creationId xmlns:p14="http://schemas.microsoft.com/office/powerpoint/2010/main" val="192727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5</a:t>
            </a:fld>
            <a:endParaRPr lang="en-GB"/>
          </a:p>
        </p:txBody>
      </p:sp>
    </p:spTree>
    <p:extLst>
      <p:ext uri="{BB962C8B-B14F-4D97-AF65-F5344CB8AC3E}">
        <p14:creationId xmlns:p14="http://schemas.microsoft.com/office/powerpoint/2010/main" val="281810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6</a:t>
            </a:fld>
            <a:endParaRPr lang="en-GB"/>
          </a:p>
        </p:txBody>
      </p:sp>
    </p:spTree>
    <p:extLst>
      <p:ext uri="{BB962C8B-B14F-4D97-AF65-F5344CB8AC3E}">
        <p14:creationId xmlns:p14="http://schemas.microsoft.com/office/powerpoint/2010/main" val="1325364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7</a:t>
            </a:fld>
            <a:endParaRPr lang="en-GB"/>
          </a:p>
        </p:txBody>
      </p:sp>
    </p:spTree>
    <p:extLst>
      <p:ext uri="{BB962C8B-B14F-4D97-AF65-F5344CB8AC3E}">
        <p14:creationId xmlns:p14="http://schemas.microsoft.com/office/powerpoint/2010/main" val="150504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9</a:t>
            </a:fld>
            <a:endParaRPr lang="en-GB"/>
          </a:p>
        </p:txBody>
      </p:sp>
    </p:spTree>
    <p:extLst>
      <p:ext uri="{BB962C8B-B14F-4D97-AF65-F5344CB8AC3E}">
        <p14:creationId xmlns:p14="http://schemas.microsoft.com/office/powerpoint/2010/main" val="194619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1018C53-B39C-431B-B4F2-D1DE7D818AE4}" type="slidenum">
              <a:rPr lang="en-GB" smtClean="0"/>
              <a:pPr/>
              <a:t>10</a:t>
            </a:fld>
            <a:endParaRPr lang="en-GB"/>
          </a:p>
        </p:txBody>
      </p:sp>
    </p:spTree>
    <p:extLst>
      <p:ext uri="{BB962C8B-B14F-4D97-AF65-F5344CB8AC3E}">
        <p14:creationId xmlns:p14="http://schemas.microsoft.com/office/powerpoint/2010/main" val="406895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B3633-8D50-4B9F-9C20-9DE20ABCDAC8}" type="datetimeFigureOut">
              <a:rPr lang="en-GB" smtClean="0"/>
              <a:pPr/>
              <a:t>19/04/2015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8F943F-C5AE-4811-94E9-FE1409259E0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7000"/>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B3633-8D50-4B9F-9C20-9DE20ABCDAC8}" type="datetimeFigureOut">
              <a:rPr lang="en-GB" smtClean="0"/>
              <a:pPr/>
              <a:t>19/04/2015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F943F-C5AE-4811-94E9-FE1409259E0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t>Exam Revision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questions</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How does Lee use the trial of Tom Robinson to explore the themes of social and racial prejudice in the town of </a:t>
            </a:r>
            <a:r>
              <a:rPr lang="en-GB" dirty="0" err="1" smtClean="0"/>
              <a:t>Maycomb</a:t>
            </a:r>
            <a:r>
              <a:rPr lang="en-GB" dirty="0" smtClean="0"/>
              <a:t>?</a:t>
            </a:r>
          </a:p>
          <a:p>
            <a:r>
              <a:rPr lang="en-GB" dirty="0" smtClean="0"/>
              <a:t>In the novel, how does Lee show that other people expect Scout to behave in particular ways? What do you think these expectations show about the society in which the novel is set?</a:t>
            </a:r>
          </a:p>
          <a:p>
            <a:r>
              <a:rPr lang="en-GB" dirty="0" smtClean="0"/>
              <a:t>What is the significance of Dill to the novel as a whole?</a:t>
            </a:r>
          </a:p>
          <a:p>
            <a:r>
              <a:rPr lang="en-GB" dirty="0" smtClean="0"/>
              <a:t>In the novel as a whole, how does Lee show what life was like in a small town such as </a:t>
            </a:r>
            <a:r>
              <a:rPr lang="en-GB" dirty="0" err="1" smtClean="0"/>
              <a:t>Maycomb</a:t>
            </a:r>
            <a:r>
              <a:rPr lang="en-GB" dirty="0" smtClean="0"/>
              <a:t> in 1930s southern America? </a:t>
            </a:r>
          </a:p>
          <a:p>
            <a:r>
              <a:rPr lang="en-GB" dirty="0" smtClean="0"/>
              <a:t>How does Lee use Atticus in one other event in the novel to show injustice in America in the 1930s?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Contextual aspects to consider </a:t>
            </a:r>
            <a:endParaRPr lang="en-GB"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marL="514350" indent="-514350">
              <a:buFont typeface="+mj-lt"/>
              <a:buAutoNum type="arabicPeriod"/>
            </a:pPr>
            <a:r>
              <a:rPr lang="en-GB" dirty="0" smtClean="0"/>
              <a:t>Harper Lee/ author background</a:t>
            </a:r>
          </a:p>
          <a:p>
            <a:pPr marL="514350" indent="-514350">
              <a:buFont typeface="+mj-lt"/>
              <a:buAutoNum type="arabicPeriod"/>
            </a:pPr>
            <a:r>
              <a:rPr lang="en-GB" dirty="0" smtClean="0"/>
              <a:t>1930s America (setting of novel)</a:t>
            </a:r>
          </a:p>
          <a:p>
            <a:pPr marL="914400" lvl="1" indent="-514350">
              <a:buFont typeface="+mj-lt"/>
              <a:buAutoNum type="arabicPeriod"/>
            </a:pPr>
            <a:r>
              <a:rPr lang="en-GB" dirty="0" smtClean="0"/>
              <a:t>Attitudes towards race</a:t>
            </a:r>
          </a:p>
          <a:p>
            <a:pPr marL="914400" lvl="1" indent="-514350">
              <a:buFont typeface="+mj-lt"/>
              <a:buAutoNum type="arabicPeriod"/>
            </a:pPr>
            <a:r>
              <a:rPr lang="en-GB" dirty="0" smtClean="0"/>
              <a:t>Position of black people</a:t>
            </a:r>
          </a:p>
          <a:p>
            <a:pPr marL="914400" lvl="1" indent="-514350">
              <a:buFont typeface="+mj-lt"/>
              <a:buAutoNum type="arabicPeriod"/>
            </a:pPr>
            <a:r>
              <a:rPr lang="en-GB" dirty="0" smtClean="0"/>
              <a:t>Justice system</a:t>
            </a:r>
          </a:p>
          <a:p>
            <a:pPr marL="914400" lvl="1" indent="-514350">
              <a:buFont typeface="+mj-lt"/>
              <a:buAutoNum type="arabicPeriod"/>
            </a:pPr>
            <a:r>
              <a:rPr lang="en-GB" dirty="0" smtClean="0"/>
              <a:t>Position of women</a:t>
            </a:r>
          </a:p>
          <a:p>
            <a:pPr marL="914400" lvl="1" indent="-514350">
              <a:buFont typeface="+mj-lt"/>
              <a:buAutoNum type="arabicPeriod"/>
            </a:pPr>
            <a:r>
              <a:rPr lang="en-GB" dirty="0" smtClean="0"/>
              <a:t>Legacy of Civil War/ Southern pride</a:t>
            </a:r>
          </a:p>
          <a:p>
            <a:pPr marL="914400" lvl="1" indent="-514350">
              <a:buFont typeface="+mj-lt"/>
              <a:buAutoNum type="arabicPeriod"/>
            </a:pPr>
            <a:r>
              <a:rPr lang="en-GB" dirty="0" smtClean="0"/>
              <a:t>Family life</a:t>
            </a:r>
          </a:p>
          <a:p>
            <a:pPr marL="914400" lvl="1" indent="-514350">
              <a:buFont typeface="+mj-lt"/>
              <a:buAutoNum type="arabicPeriod"/>
            </a:pPr>
            <a:r>
              <a:rPr lang="en-GB" dirty="0" smtClean="0"/>
              <a:t>Typical Southern towns</a:t>
            </a:r>
          </a:p>
          <a:p>
            <a:pPr marL="514350" indent="-514350">
              <a:buFont typeface="+mj-lt"/>
              <a:buAutoNum type="arabicPeriod"/>
            </a:pPr>
            <a:r>
              <a:rPr lang="en-GB" dirty="0" smtClean="0"/>
              <a:t>1960s America (when novel was written)</a:t>
            </a:r>
          </a:p>
          <a:p>
            <a:pPr marL="914400" lvl="1" indent="-514350">
              <a:buFont typeface="+mj-lt"/>
              <a:buAutoNum type="arabicPeriod"/>
            </a:pPr>
            <a:r>
              <a:rPr lang="en-GB" dirty="0" smtClean="0"/>
              <a:t>Civil Rights Movement</a:t>
            </a:r>
          </a:p>
          <a:p>
            <a:pPr marL="914400" lvl="1" indent="-514350">
              <a:buFont typeface="+mj-lt"/>
              <a:buAutoNum type="arabicPeriod"/>
            </a:pPr>
            <a:r>
              <a:rPr lang="en-GB" dirty="0" smtClean="0"/>
              <a:t>Martin Luther King</a:t>
            </a:r>
          </a:p>
          <a:p>
            <a:pPr marL="514350" indent="-514350">
              <a:buFont typeface="+mj-lt"/>
              <a:buAutoNum type="arabicPeriod"/>
            </a:pPr>
            <a:r>
              <a:rPr lang="en-GB" dirty="0" smtClean="0"/>
              <a:t>Attitudes to the novel then and now</a:t>
            </a:r>
          </a:p>
          <a:p>
            <a:pPr marL="514350" indent="-514350">
              <a:buNone/>
            </a:pPr>
            <a:endParaRPr lang="en-GB" dirty="0" smtClean="0"/>
          </a:p>
          <a:p>
            <a:pPr marL="514350" indent="-514350">
              <a:buNone/>
            </a:pP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2780928"/>
            <a:ext cx="3096344" cy="707886"/>
          </a:xfrm>
          <a:prstGeom prst="rect">
            <a:avLst/>
          </a:prstGeom>
          <a:noFill/>
        </p:spPr>
        <p:txBody>
          <a:bodyPr wrap="square" rtlCol="0">
            <a:spAutoFit/>
          </a:bodyPr>
          <a:lstStyle/>
          <a:p>
            <a:r>
              <a:rPr lang="en-GB" sz="4000" b="1" dirty="0" smtClean="0"/>
              <a:t>Harper Lee</a:t>
            </a:r>
            <a:endParaRPr lang="en-GB" sz="4000" b="1" dirty="0"/>
          </a:p>
        </p:txBody>
      </p:sp>
      <p:sp>
        <p:nvSpPr>
          <p:cNvPr id="3" name="TextBox 2"/>
          <p:cNvSpPr txBox="1"/>
          <p:nvPr/>
        </p:nvSpPr>
        <p:spPr>
          <a:xfrm>
            <a:off x="251520" y="548680"/>
            <a:ext cx="3240360" cy="2308324"/>
          </a:xfrm>
          <a:prstGeom prst="rect">
            <a:avLst/>
          </a:prstGeom>
          <a:noFill/>
        </p:spPr>
        <p:txBody>
          <a:bodyPr wrap="square" rtlCol="0">
            <a:spAutoFit/>
          </a:bodyPr>
          <a:lstStyle/>
          <a:p>
            <a:r>
              <a:rPr lang="en-GB" dirty="0" err="1" smtClean="0"/>
              <a:t>Nelle</a:t>
            </a:r>
            <a:r>
              <a:rPr lang="en-GB" dirty="0" smtClean="0"/>
              <a:t> Harper Lee was born in Monroeville, Alabama, in 1926. Like </a:t>
            </a:r>
            <a:r>
              <a:rPr lang="en-GB" dirty="0" err="1" smtClean="0"/>
              <a:t>Jem</a:t>
            </a:r>
            <a:r>
              <a:rPr lang="en-GB" dirty="0" smtClean="0"/>
              <a:t> and Scout, her father was a lawyer. She studied at the University of Alabama and worked in New York. There she began work on </a:t>
            </a:r>
            <a:r>
              <a:rPr lang="en-GB" i="1" dirty="0" smtClean="0"/>
              <a:t>To Kill a Mockingbird</a:t>
            </a:r>
            <a:r>
              <a:rPr lang="en-GB" dirty="0" smtClean="0"/>
              <a:t>, in the mid 1950s.</a:t>
            </a:r>
            <a:endParaRPr lang="en-GB" dirty="0"/>
          </a:p>
        </p:txBody>
      </p:sp>
      <p:sp>
        <p:nvSpPr>
          <p:cNvPr id="4" name="TextBox 3"/>
          <p:cNvSpPr txBox="1"/>
          <p:nvPr/>
        </p:nvSpPr>
        <p:spPr>
          <a:xfrm>
            <a:off x="5796136" y="836712"/>
            <a:ext cx="2376264" cy="1754326"/>
          </a:xfrm>
          <a:prstGeom prst="rect">
            <a:avLst/>
          </a:prstGeom>
          <a:noFill/>
        </p:spPr>
        <p:txBody>
          <a:bodyPr wrap="square" rtlCol="0">
            <a:spAutoFit/>
          </a:bodyPr>
          <a:lstStyle/>
          <a:p>
            <a:r>
              <a:rPr lang="en-GB" dirty="0" smtClean="0"/>
              <a:t>It was completed in 1957 and published in 1960 - just before the black civil rights movement in America really took off.</a:t>
            </a:r>
            <a:endParaRPr lang="en-GB" dirty="0"/>
          </a:p>
        </p:txBody>
      </p:sp>
      <p:sp>
        <p:nvSpPr>
          <p:cNvPr id="5" name="TextBox 4"/>
          <p:cNvSpPr txBox="1"/>
          <p:nvPr/>
        </p:nvSpPr>
        <p:spPr>
          <a:xfrm>
            <a:off x="251520" y="3789040"/>
            <a:ext cx="3312368" cy="1477328"/>
          </a:xfrm>
          <a:prstGeom prst="rect">
            <a:avLst/>
          </a:prstGeom>
          <a:noFill/>
        </p:spPr>
        <p:txBody>
          <a:bodyPr wrap="square" rtlCol="0">
            <a:spAutoFit/>
          </a:bodyPr>
          <a:lstStyle/>
          <a:p>
            <a:r>
              <a:rPr lang="en-GB" dirty="0" smtClean="0"/>
              <a:t>“I never expected any sort of success with 'Mockingbird'... I sort of hoped someone would like it enough to give me encouragement.” Harper Lee</a:t>
            </a:r>
            <a:endParaRPr lang="en-GB" dirty="0"/>
          </a:p>
        </p:txBody>
      </p:sp>
      <p:sp>
        <p:nvSpPr>
          <p:cNvPr id="6" name="TextBox 5"/>
          <p:cNvSpPr txBox="1"/>
          <p:nvPr/>
        </p:nvSpPr>
        <p:spPr>
          <a:xfrm>
            <a:off x="6300192" y="2924944"/>
            <a:ext cx="2592288" cy="2585323"/>
          </a:xfrm>
          <a:prstGeom prst="rect">
            <a:avLst/>
          </a:prstGeom>
          <a:noFill/>
        </p:spPr>
        <p:txBody>
          <a:bodyPr wrap="square" rtlCol="0">
            <a:spAutoFit/>
          </a:bodyPr>
          <a:lstStyle/>
          <a:p>
            <a:r>
              <a:rPr lang="en-GB" dirty="0" smtClean="0"/>
              <a:t>“Any writer worth his salt writes to please himself...It's a self-exploratory operation that is endless. An exorcism of not necessarily his demon, but of his divine discontent.”  Harper Lee</a:t>
            </a:r>
            <a:endParaRPr lang="en-GB" dirty="0"/>
          </a:p>
        </p:txBody>
      </p:sp>
      <p:sp>
        <p:nvSpPr>
          <p:cNvPr id="7" name="TextBox 6"/>
          <p:cNvSpPr txBox="1"/>
          <p:nvPr/>
        </p:nvSpPr>
        <p:spPr>
          <a:xfrm>
            <a:off x="755576" y="5589240"/>
            <a:ext cx="5544616" cy="923330"/>
          </a:xfrm>
          <a:prstGeom prst="rect">
            <a:avLst/>
          </a:prstGeom>
          <a:noFill/>
        </p:spPr>
        <p:txBody>
          <a:bodyPr wrap="square" rtlCol="0">
            <a:spAutoFit/>
          </a:bodyPr>
          <a:lstStyle/>
          <a:p>
            <a:r>
              <a:rPr lang="en-GB" b="1" i="1" dirty="0" smtClean="0"/>
              <a:t>&gt;THINK...</a:t>
            </a:r>
            <a:r>
              <a:rPr lang="en-GB" b="1" dirty="0" smtClean="0"/>
              <a:t>WHAT LINKS CAN YOU MAKE BETWEEN HARPER LEE AND THE NOVEL? IS SHE SCOUT? OR IS IT MORE COMPLEX THAN THAT?</a:t>
            </a:r>
            <a:endParaRPr lang="en-GB"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2780928"/>
            <a:ext cx="3096344" cy="1323439"/>
          </a:xfrm>
          <a:prstGeom prst="rect">
            <a:avLst/>
          </a:prstGeom>
          <a:noFill/>
        </p:spPr>
        <p:txBody>
          <a:bodyPr wrap="square" rtlCol="0">
            <a:spAutoFit/>
          </a:bodyPr>
          <a:lstStyle/>
          <a:p>
            <a:pPr algn="ctr"/>
            <a:r>
              <a:rPr lang="en-GB" sz="4000" b="1" dirty="0" smtClean="0"/>
              <a:t>Attitudes towards race</a:t>
            </a:r>
            <a:endParaRPr lang="en-GB" sz="4000" b="1" dirty="0"/>
          </a:p>
        </p:txBody>
      </p:sp>
      <p:sp>
        <p:nvSpPr>
          <p:cNvPr id="3" name="Rectangle 2"/>
          <p:cNvSpPr/>
          <p:nvPr/>
        </p:nvSpPr>
        <p:spPr>
          <a:xfrm>
            <a:off x="323528" y="548680"/>
            <a:ext cx="4572000" cy="1754326"/>
          </a:xfrm>
          <a:prstGeom prst="rect">
            <a:avLst/>
          </a:prstGeom>
        </p:spPr>
        <p:txBody>
          <a:bodyPr>
            <a:spAutoFit/>
          </a:bodyPr>
          <a:lstStyle/>
          <a:p>
            <a:r>
              <a:rPr lang="en-GB" dirty="0" smtClean="0"/>
              <a:t>Such was the hatred of black people by the white people - especially during the Great Depression of the 1930s, when money was tight for everyone - that it was common for black people to be lynched or hanged by a mob well into the 20th century.</a:t>
            </a:r>
          </a:p>
        </p:txBody>
      </p:sp>
      <p:sp>
        <p:nvSpPr>
          <p:cNvPr id="4" name="TextBox 3"/>
          <p:cNvSpPr txBox="1"/>
          <p:nvPr/>
        </p:nvSpPr>
        <p:spPr>
          <a:xfrm>
            <a:off x="6372200" y="260648"/>
            <a:ext cx="2448272" cy="3693319"/>
          </a:xfrm>
          <a:prstGeom prst="rect">
            <a:avLst/>
          </a:prstGeom>
          <a:noFill/>
        </p:spPr>
        <p:txBody>
          <a:bodyPr wrap="square" rtlCol="0">
            <a:spAutoFit/>
          </a:bodyPr>
          <a:lstStyle/>
          <a:p>
            <a:r>
              <a:rPr lang="en-GB" dirty="0" smtClean="0"/>
              <a:t>In the 1930s, although 50% of the population of Southern towns were black, they had no vote and could not marry white people. The policy of segregation meant that black people had to have their own schools, their own churches, their own football teams, even their own cemeteries.</a:t>
            </a:r>
            <a:endParaRPr lang="en-GB" dirty="0"/>
          </a:p>
        </p:txBody>
      </p:sp>
      <p:sp>
        <p:nvSpPr>
          <p:cNvPr id="5" name="TextBox 4"/>
          <p:cNvSpPr txBox="1"/>
          <p:nvPr/>
        </p:nvSpPr>
        <p:spPr>
          <a:xfrm>
            <a:off x="5076056" y="4941168"/>
            <a:ext cx="3672408" cy="1200329"/>
          </a:xfrm>
          <a:prstGeom prst="rect">
            <a:avLst/>
          </a:prstGeom>
          <a:noFill/>
        </p:spPr>
        <p:txBody>
          <a:bodyPr wrap="square" rtlCol="0">
            <a:spAutoFit/>
          </a:bodyPr>
          <a:lstStyle/>
          <a:p>
            <a:r>
              <a:rPr lang="en-GB" b="1" u="sng" dirty="0" smtClean="0"/>
              <a:t>QUESTION: What are some of the different attitudes towards black people in the novel? Try and consider language choices too. </a:t>
            </a:r>
            <a:endParaRPr lang="en-GB" b="1" u="sng" dirty="0"/>
          </a:p>
        </p:txBody>
      </p:sp>
      <p:sp>
        <p:nvSpPr>
          <p:cNvPr id="6" name="Rectangle 5"/>
          <p:cNvSpPr/>
          <p:nvPr/>
        </p:nvSpPr>
        <p:spPr>
          <a:xfrm>
            <a:off x="395536" y="2996952"/>
            <a:ext cx="2952328" cy="2031325"/>
          </a:xfrm>
          <a:prstGeom prst="rect">
            <a:avLst/>
          </a:prstGeom>
        </p:spPr>
        <p:txBody>
          <a:bodyPr wrap="square">
            <a:spAutoFit/>
          </a:bodyPr>
          <a:lstStyle/>
          <a:p>
            <a:r>
              <a:rPr lang="en-GB" dirty="0" smtClean="0"/>
              <a:t>“Cry about the simple hell people give other people- without even thinking. Cry about the hell white people give </a:t>
            </a:r>
            <a:r>
              <a:rPr lang="en-GB" dirty="0" err="1" smtClean="0"/>
              <a:t>colored</a:t>
            </a:r>
            <a:r>
              <a:rPr lang="en-GB" dirty="0" smtClean="0"/>
              <a:t> folks, without even stopping to think that they're people too.”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2780928"/>
            <a:ext cx="3096344" cy="1323439"/>
          </a:xfrm>
          <a:prstGeom prst="rect">
            <a:avLst/>
          </a:prstGeom>
          <a:noFill/>
        </p:spPr>
        <p:txBody>
          <a:bodyPr wrap="square" rtlCol="0">
            <a:spAutoFit/>
          </a:bodyPr>
          <a:lstStyle/>
          <a:p>
            <a:pPr algn="ctr"/>
            <a:r>
              <a:rPr lang="en-GB" sz="4000" b="1" dirty="0" smtClean="0"/>
              <a:t>Position of black people</a:t>
            </a:r>
            <a:endParaRPr lang="en-GB" sz="4000" b="1" dirty="0"/>
          </a:p>
        </p:txBody>
      </p:sp>
      <p:sp>
        <p:nvSpPr>
          <p:cNvPr id="3" name="TextBox 2"/>
          <p:cNvSpPr txBox="1"/>
          <p:nvPr/>
        </p:nvSpPr>
        <p:spPr>
          <a:xfrm>
            <a:off x="323528" y="116632"/>
            <a:ext cx="4464496" cy="3139321"/>
          </a:xfrm>
          <a:prstGeom prst="rect">
            <a:avLst/>
          </a:prstGeom>
          <a:noFill/>
        </p:spPr>
        <p:txBody>
          <a:bodyPr wrap="square" rtlCol="0">
            <a:spAutoFit/>
          </a:bodyPr>
          <a:lstStyle/>
          <a:p>
            <a:r>
              <a:rPr lang="en-GB" dirty="0" smtClean="0"/>
              <a:t>Black people were originally brought from Africa to America during the 17th, 18th and 19th centuries. They were forcibly transported across the Atlantic in slave ships (in which many died) and sold as slaves to work on sugar and cotton plantations in the Caribbean and the southern states of north America. They had no rights and were seen by their white owners as little more than animals or machines.</a:t>
            </a:r>
          </a:p>
          <a:p>
            <a:endParaRPr lang="en-GB" dirty="0"/>
          </a:p>
        </p:txBody>
      </p:sp>
      <p:sp>
        <p:nvSpPr>
          <p:cNvPr id="4" name="TextBox 3"/>
          <p:cNvSpPr txBox="1"/>
          <p:nvPr/>
        </p:nvSpPr>
        <p:spPr>
          <a:xfrm>
            <a:off x="6516216" y="764704"/>
            <a:ext cx="1872208" cy="3416320"/>
          </a:xfrm>
          <a:prstGeom prst="rect">
            <a:avLst/>
          </a:prstGeom>
          <a:noFill/>
        </p:spPr>
        <p:txBody>
          <a:bodyPr wrap="square" rtlCol="0">
            <a:spAutoFit/>
          </a:bodyPr>
          <a:lstStyle/>
          <a:p>
            <a:r>
              <a:rPr lang="en-GB" dirty="0" smtClean="0"/>
              <a:t>Even after the abolition of slavery in 1865, the blacks were still almost powerless. White Americans had too much to lose to allow black Americans any rights. </a:t>
            </a:r>
          </a:p>
          <a:p>
            <a:endParaRPr lang="en-GB" dirty="0"/>
          </a:p>
        </p:txBody>
      </p:sp>
      <p:sp>
        <p:nvSpPr>
          <p:cNvPr id="6" name="TextBox 5"/>
          <p:cNvSpPr txBox="1"/>
          <p:nvPr/>
        </p:nvSpPr>
        <p:spPr>
          <a:xfrm>
            <a:off x="5868144" y="4365104"/>
            <a:ext cx="2304256" cy="1477328"/>
          </a:xfrm>
          <a:prstGeom prst="rect">
            <a:avLst/>
          </a:prstGeom>
          <a:noFill/>
        </p:spPr>
        <p:txBody>
          <a:bodyPr wrap="square" rtlCol="0">
            <a:spAutoFit/>
          </a:bodyPr>
          <a:lstStyle/>
          <a:p>
            <a:r>
              <a:rPr lang="en-GB" dirty="0" smtClean="0"/>
              <a:t>Most people’s first experience with black people was their Nurse; they played the role of parent/mother.</a:t>
            </a:r>
            <a:endParaRPr lang="en-GB" dirty="0"/>
          </a:p>
        </p:txBody>
      </p:sp>
      <p:sp>
        <p:nvSpPr>
          <p:cNvPr id="7" name="TextBox 6"/>
          <p:cNvSpPr txBox="1"/>
          <p:nvPr/>
        </p:nvSpPr>
        <p:spPr>
          <a:xfrm>
            <a:off x="467544" y="3501008"/>
            <a:ext cx="2592288" cy="2592288"/>
          </a:xfrm>
          <a:prstGeom prst="rect">
            <a:avLst/>
          </a:prstGeom>
          <a:noFill/>
        </p:spPr>
        <p:txBody>
          <a:bodyPr wrap="square" rtlCol="0">
            <a:spAutoFit/>
          </a:bodyPr>
          <a:lstStyle/>
          <a:p>
            <a:r>
              <a:rPr lang="en-GB" dirty="0" smtClean="0"/>
              <a:t>Within their own communities, black people could be teachers, doctors or dentists. Outside of it, work included domestic labour, working in the mines, in factories or as delivery boys.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856" y="2924944"/>
            <a:ext cx="3096344" cy="1323439"/>
          </a:xfrm>
          <a:prstGeom prst="rect">
            <a:avLst/>
          </a:prstGeom>
          <a:noFill/>
        </p:spPr>
        <p:txBody>
          <a:bodyPr wrap="square" rtlCol="0">
            <a:spAutoFit/>
          </a:bodyPr>
          <a:lstStyle/>
          <a:p>
            <a:pPr algn="ctr"/>
            <a:r>
              <a:rPr lang="en-GB" sz="4000" b="1" dirty="0" smtClean="0"/>
              <a:t>Justice system</a:t>
            </a:r>
            <a:endParaRPr lang="en-GB" sz="4000" b="1" dirty="0"/>
          </a:p>
        </p:txBody>
      </p:sp>
      <p:sp>
        <p:nvSpPr>
          <p:cNvPr id="3" name="TextBox 2"/>
          <p:cNvSpPr txBox="1"/>
          <p:nvPr/>
        </p:nvSpPr>
        <p:spPr>
          <a:xfrm>
            <a:off x="179512" y="260648"/>
            <a:ext cx="4392488" cy="2800767"/>
          </a:xfrm>
          <a:prstGeom prst="rect">
            <a:avLst/>
          </a:prstGeom>
          <a:noFill/>
        </p:spPr>
        <p:txBody>
          <a:bodyPr wrap="square" rtlCol="0">
            <a:spAutoFit/>
          </a:bodyPr>
          <a:lstStyle/>
          <a:p>
            <a:r>
              <a:rPr lang="en-GB" sz="1600" b="1" dirty="0" smtClean="0"/>
              <a:t>Scottsboro’ Trials -</a:t>
            </a:r>
            <a:r>
              <a:rPr lang="en-GB" sz="1600" dirty="0" smtClean="0"/>
              <a:t>The events that culminated in the trials began in the early spring of 1931, when nine young black men were falsely accused of raping two white women on a train. Despite evidence that exonerated the accused and even a retraction by one of the accusers, the state pursued the case and </a:t>
            </a:r>
            <a:r>
              <a:rPr lang="en-GB" sz="1600" u="sng" dirty="0" smtClean="0"/>
              <a:t>all-white juries delivered guilty verdicts that initially carried the death penalty.</a:t>
            </a:r>
            <a:r>
              <a:rPr lang="en-GB" sz="1600" dirty="0" smtClean="0"/>
              <a:t> Several of the accused were sentenced to prison terms and all endured long stays in prison as the case made its way through the legal system. </a:t>
            </a:r>
            <a:endParaRPr lang="en-GB" sz="1600" dirty="0"/>
          </a:p>
        </p:txBody>
      </p:sp>
      <p:sp>
        <p:nvSpPr>
          <p:cNvPr id="4" name="TextBox 3"/>
          <p:cNvSpPr txBox="1"/>
          <p:nvPr/>
        </p:nvSpPr>
        <p:spPr>
          <a:xfrm>
            <a:off x="5868144" y="332656"/>
            <a:ext cx="2987824" cy="2554545"/>
          </a:xfrm>
          <a:prstGeom prst="rect">
            <a:avLst/>
          </a:prstGeom>
          <a:noFill/>
        </p:spPr>
        <p:txBody>
          <a:bodyPr wrap="square" rtlCol="0">
            <a:spAutoFit/>
          </a:bodyPr>
          <a:lstStyle/>
          <a:p>
            <a:r>
              <a:rPr lang="en-GB" sz="1600" b="1" dirty="0" smtClean="0"/>
              <a:t>The Jim Crow laws</a:t>
            </a:r>
            <a:r>
              <a:rPr lang="en-GB" sz="1600" dirty="0" smtClean="0"/>
              <a:t> were state and local laws in the United States enacted between 1876 and 1965. They mandated racial segregation in all public facilities in Southern states of the former Confederacy, with, starting in 1890, a </a:t>
            </a:r>
            <a:r>
              <a:rPr lang="en-GB" sz="1600" u="sng" dirty="0" smtClean="0"/>
              <a:t>"separate but equal" </a:t>
            </a:r>
            <a:r>
              <a:rPr lang="en-GB" sz="1600" dirty="0" smtClean="0"/>
              <a:t>status for African Americans</a:t>
            </a:r>
            <a:r>
              <a:rPr lang="en-GB" sz="1400" dirty="0" smtClean="0"/>
              <a:t>. </a:t>
            </a:r>
            <a:endParaRPr lang="en-GB" sz="1400" dirty="0"/>
          </a:p>
        </p:txBody>
      </p:sp>
      <p:sp>
        <p:nvSpPr>
          <p:cNvPr id="5" name="TextBox 4"/>
          <p:cNvSpPr txBox="1"/>
          <p:nvPr/>
        </p:nvSpPr>
        <p:spPr>
          <a:xfrm>
            <a:off x="395536" y="3501008"/>
            <a:ext cx="2880320" cy="3139321"/>
          </a:xfrm>
          <a:prstGeom prst="rect">
            <a:avLst/>
          </a:prstGeom>
          <a:noFill/>
        </p:spPr>
        <p:txBody>
          <a:bodyPr wrap="square" rtlCol="0">
            <a:spAutoFit/>
          </a:bodyPr>
          <a:lstStyle/>
          <a:p>
            <a:r>
              <a:rPr lang="en-GB" dirty="0" smtClean="0"/>
              <a:t> The historian Michael </a:t>
            </a:r>
            <a:r>
              <a:rPr lang="en-GB" dirty="0" err="1" smtClean="0"/>
              <a:t>Klarman</a:t>
            </a:r>
            <a:r>
              <a:rPr lang="en-GB" dirty="0" smtClean="0"/>
              <a:t> writes, </a:t>
            </a:r>
            <a:r>
              <a:rPr lang="en-GB" b="1" dirty="0" smtClean="0"/>
              <a:t>“Virtually no southern politician could survive in this political environment without toeing the massive resistance line, and in most states politicians competed to occupy the most extreme position on the racial spectrum.”</a:t>
            </a:r>
            <a:r>
              <a:rPr lang="en-GB" dirty="0" smtClean="0"/>
              <a:t> </a:t>
            </a:r>
            <a:endParaRPr lang="en-GB" dirty="0"/>
          </a:p>
        </p:txBody>
      </p:sp>
      <p:sp>
        <p:nvSpPr>
          <p:cNvPr id="6" name="TextBox 5"/>
          <p:cNvSpPr txBox="1"/>
          <p:nvPr/>
        </p:nvSpPr>
        <p:spPr>
          <a:xfrm>
            <a:off x="6012160" y="3861048"/>
            <a:ext cx="2592288" cy="2631490"/>
          </a:xfrm>
          <a:prstGeom prst="rect">
            <a:avLst/>
          </a:prstGeom>
          <a:noFill/>
        </p:spPr>
        <p:txBody>
          <a:bodyPr wrap="square" rtlCol="0">
            <a:spAutoFit/>
          </a:bodyPr>
          <a:lstStyle/>
          <a:p>
            <a:r>
              <a:rPr lang="en-GB" sz="1500" dirty="0" smtClean="0"/>
              <a:t>“There is one way in this country in which all men are created equal—there is one human institution that makes a pauper the equal of a Rockefeller, the stupid man the equal of an Einstein, and the ignorant man the equal of any college president. That institution, gentlemen, is the court.”</a:t>
            </a:r>
            <a:endParaRPr lang="en-GB" sz="1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856" y="2924944"/>
            <a:ext cx="3096344" cy="1323439"/>
          </a:xfrm>
          <a:prstGeom prst="rect">
            <a:avLst/>
          </a:prstGeom>
          <a:noFill/>
        </p:spPr>
        <p:txBody>
          <a:bodyPr wrap="square" rtlCol="0">
            <a:spAutoFit/>
          </a:bodyPr>
          <a:lstStyle/>
          <a:p>
            <a:pPr algn="ctr"/>
            <a:r>
              <a:rPr lang="en-GB" sz="4000" b="1" dirty="0" smtClean="0"/>
              <a:t>Justice system</a:t>
            </a:r>
            <a:endParaRPr lang="en-GB" sz="4000" b="1" dirty="0"/>
          </a:p>
        </p:txBody>
      </p:sp>
      <p:sp>
        <p:nvSpPr>
          <p:cNvPr id="3" name="TextBox 2"/>
          <p:cNvSpPr txBox="1"/>
          <p:nvPr/>
        </p:nvSpPr>
        <p:spPr>
          <a:xfrm>
            <a:off x="179512" y="692696"/>
            <a:ext cx="8352928" cy="1754326"/>
          </a:xfrm>
          <a:prstGeom prst="rect">
            <a:avLst/>
          </a:prstGeom>
          <a:noFill/>
        </p:spPr>
        <p:txBody>
          <a:bodyPr wrap="square" rtlCol="0">
            <a:spAutoFit/>
          </a:bodyPr>
          <a:lstStyle/>
          <a:p>
            <a:r>
              <a:rPr lang="en-GB" sz="1600" dirty="0" smtClean="0"/>
              <a:t>“</a:t>
            </a:r>
            <a:r>
              <a:rPr lang="en-GB" dirty="0" smtClean="0"/>
              <a:t>The one place where a man ought to get a square deal is in a courtroom, be he any </a:t>
            </a:r>
            <a:r>
              <a:rPr lang="en-GB" dirty="0" err="1" smtClean="0"/>
              <a:t>color</a:t>
            </a:r>
            <a:r>
              <a:rPr lang="en-GB" dirty="0" smtClean="0"/>
              <a:t> of the rainbow, but people have a way of carrying their resentments right into a jury box. As you grow older, you'll see white men cheat black men every day of your life, but let me tell you something and don't you forget it - whenever a white man does that to a black man, no matter who he is, how rich he is, or how fine a family he comes from, that white man is trash.  </a:t>
            </a:r>
            <a:endParaRPr lang="en-GB" dirty="0"/>
          </a:p>
        </p:txBody>
      </p:sp>
      <p:sp>
        <p:nvSpPr>
          <p:cNvPr id="5" name="TextBox 4"/>
          <p:cNvSpPr txBox="1"/>
          <p:nvPr/>
        </p:nvSpPr>
        <p:spPr>
          <a:xfrm>
            <a:off x="395536" y="3501008"/>
            <a:ext cx="2880320" cy="369332"/>
          </a:xfrm>
          <a:prstGeom prst="rect">
            <a:avLst/>
          </a:prstGeom>
          <a:noFill/>
        </p:spPr>
        <p:txBody>
          <a:bodyPr wrap="square" rtlCol="0">
            <a:spAutoFit/>
          </a:bodyPr>
          <a:lstStyle/>
          <a:p>
            <a:r>
              <a:rPr lang="en-GB" dirty="0" smtClean="0"/>
              <a:t> </a:t>
            </a:r>
            <a:endParaRPr lang="en-GB" dirty="0"/>
          </a:p>
        </p:txBody>
      </p:sp>
      <p:sp>
        <p:nvSpPr>
          <p:cNvPr id="7" name="TextBox 6"/>
          <p:cNvSpPr txBox="1"/>
          <p:nvPr/>
        </p:nvSpPr>
        <p:spPr>
          <a:xfrm>
            <a:off x="1691680" y="4509120"/>
            <a:ext cx="6264696" cy="1246495"/>
          </a:xfrm>
          <a:prstGeom prst="rect">
            <a:avLst/>
          </a:prstGeom>
          <a:noFill/>
        </p:spPr>
        <p:txBody>
          <a:bodyPr wrap="square" rtlCol="0">
            <a:spAutoFit/>
          </a:bodyPr>
          <a:lstStyle/>
          <a:p>
            <a:r>
              <a:rPr lang="en-GB" sz="2500" b="1" u="sng" dirty="0" smtClean="0"/>
              <a:t>QUESTION:  What view does Lee give us of the justice system in 1930s America? Is there any justice in the novel?</a:t>
            </a:r>
            <a:endParaRPr lang="en-GB" sz="2500" b="1"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9"/>
            <a:ext cx="5112568" cy="6740307"/>
          </a:xfrm>
          <a:prstGeom prst="rect">
            <a:avLst/>
          </a:prstGeom>
          <a:noFill/>
        </p:spPr>
        <p:txBody>
          <a:bodyPr wrap="square" rtlCol="0">
            <a:spAutoFit/>
          </a:bodyPr>
          <a:lstStyle/>
          <a:p>
            <a:r>
              <a:rPr lang="en-GB" b="1" dirty="0" smtClean="0"/>
              <a:t>Real-life inspiration for Atticus? </a:t>
            </a:r>
          </a:p>
          <a:p>
            <a:r>
              <a:rPr lang="en-GB" dirty="0" smtClean="0"/>
              <a:t>Big Jim Folsom was a politician in Alabama in the 1950s. Folsom would end his speeches by brandishing a corn-shuck mop and promising a spring cleaning of the state capitol. He was against the Big Mules, as the entrenched corporate interests were known. He worked to extend the vote to disenfranchised blacks. He wanted to equalize salaries between white and black schoolteachers. He routinely commuted the death sentences of blacks convicted in what he believed were less than fair trials. He made no attempt to segregate the crowd at his inaugural address. “Ya’ll come,” he would say to one and all, making a proud and lonely stand for racial justice.</a:t>
            </a:r>
          </a:p>
          <a:p>
            <a:endParaRPr lang="en-GB" dirty="0" smtClean="0"/>
          </a:p>
          <a:p>
            <a:r>
              <a:rPr lang="en-GB" dirty="0" smtClean="0"/>
              <a:t>Whenever he was accused of being too friendly to black people, Folsom shrugged. His assumption was that black people were citizens, just like anyone else. “I just never did get all excited about our </a:t>
            </a:r>
            <a:r>
              <a:rPr lang="en-GB" dirty="0" err="1" smtClean="0"/>
              <a:t>colored</a:t>
            </a:r>
            <a:r>
              <a:rPr lang="en-GB" dirty="0" smtClean="0"/>
              <a:t> brothers,” he once said. “We have had them here for three hundred years and we will have them for another three hundred years.”</a:t>
            </a:r>
          </a:p>
          <a:p>
            <a:endParaRPr lang="en-GB" dirty="0"/>
          </a:p>
        </p:txBody>
      </p:sp>
      <p:pic>
        <p:nvPicPr>
          <p:cNvPr id="2050" name="Picture 2" descr="http://50.rainsvillealabama.com/barronwithfolsom.jpg"/>
          <p:cNvPicPr>
            <a:picLocks noChangeAspect="1" noChangeArrowheads="1"/>
          </p:cNvPicPr>
          <p:nvPr/>
        </p:nvPicPr>
        <p:blipFill>
          <a:blip r:embed="rId3" cstate="print"/>
          <a:srcRect/>
          <a:stretch>
            <a:fillRect/>
          </a:stretch>
        </p:blipFill>
        <p:spPr bwMode="auto">
          <a:xfrm>
            <a:off x="5940152" y="980728"/>
            <a:ext cx="2886067" cy="3600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7704856" cy="369332"/>
          </a:xfrm>
          <a:prstGeom prst="rect">
            <a:avLst/>
          </a:prstGeom>
          <a:noFill/>
        </p:spPr>
        <p:txBody>
          <a:bodyPr wrap="square" rtlCol="0">
            <a:spAutoFit/>
          </a:bodyPr>
          <a:lstStyle/>
          <a:p>
            <a:r>
              <a:rPr lang="en-GB" b="1" dirty="0" smtClean="0"/>
              <a:t>Liberal humanitarianism rather than activism?</a:t>
            </a:r>
            <a:endParaRPr lang="en-GB" b="1" dirty="0"/>
          </a:p>
        </p:txBody>
      </p:sp>
      <p:sp>
        <p:nvSpPr>
          <p:cNvPr id="3" name="TextBox 2"/>
          <p:cNvSpPr txBox="1"/>
          <p:nvPr/>
        </p:nvSpPr>
        <p:spPr>
          <a:xfrm>
            <a:off x="395536" y="764704"/>
            <a:ext cx="5904656" cy="6324808"/>
          </a:xfrm>
          <a:prstGeom prst="rect">
            <a:avLst/>
          </a:prstGeom>
          <a:noFill/>
        </p:spPr>
        <p:txBody>
          <a:bodyPr wrap="square" rtlCol="0">
            <a:spAutoFit/>
          </a:bodyPr>
          <a:lstStyle/>
          <a:p>
            <a:r>
              <a:rPr lang="en-GB" sz="1500" dirty="0" smtClean="0"/>
              <a:t>Think about the scene that serves as the book’s centrepiece. Finch is at the front of the courtroom with Robinson. The jury files in. In the balcony, the book’s narrator—Finch’s daughter, Jean Louise, or Scout, as she’s known—shuts her eyes. “Guilty,” the first of the jurors says. “Guilty,” the second says, and down the line: “guilty, guilty, guilty.” </a:t>
            </a:r>
            <a:r>
              <a:rPr lang="en-GB" sz="1500" b="1" dirty="0" smtClean="0"/>
              <a:t>Finch gathers his papers into his briefcase. He says a quiet word to his client, gathers his coat off the back of his chair, and walks, head bowed, out of the courtroom.</a:t>
            </a:r>
          </a:p>
          <a:p>
            <a:endParaRPr lang="en-GB" sz="1500" dirty="0" smtClean="0"/>
          </a:p>
          <a:p>
            <a:r>
              <a:rPr lang="en-GB" sz="1500" dirty="0" smtClean="0"/>
              <a:t>If Finch were a civil-rights hero, he would be brimming with rage at the unjust verdict. But he isn’t. He’s not looking for racial salvation through the law. </a:t>
            </a:r>
            <a:r>
              <a:rPr lang="en-GB" sz="1500" b="1" dirty="0" smtClean="0"/>
              <a:t>He’s Jim Folsom, looking for racial salvation through hearts and minds.</a:t>
            </a:r>
          </a:p>
          <a:p>
            <a:endParaRPr lang="en-GB" sz="1500" dirty="0" smtClean="0"/>
          </a:p>
          <a:p>
            <a:r>
              <a:rPr lang="en-GB" sz="1500" b="1" dirty="0" smtClean="0"/>
              <a:t>“If you can learn a simple trick, Scout, you’ll get along a lot better with all kinds of folks,” Finch tells his daughter. “You never really understand a person until you consider things from his point of view . . . until you climb into his skin and walk around in it.” </a:t>
            </a:r>
            <a:r>
              <a:rPr lang="en-GB" sz="1500" dirty="0" smtClean="0"/>
              <a:t>He is never anything but gracious to his </a:t>
            </a:r>
            <a:r>
              <a:rPr lang="en-GB" sz="1500" dirty="0" err="1" smtClean="0"/>
              <a:t>neighbor</a:t>
            </a:r>
            <a:r>
              <a:rPr lang="en-GB" sz="1500" dirty="0" smtClean="0"/>
              <a:t> Mrs. Dubose, even though she considers him a “nigger-lover.” He forgives the townsfolk of </a:t>
            </a:r>
            <a:r>
              <a:rPr lang="en-GB" sz="1500" dirty="0" err="1" smtClean="0"/>
              <a:t>Maycomb</a:t>
            </a:r>
            <a:r>
              <a:rPr lang="en-GB" sz="1500" dirty="0" smtClean="0"/>
              <a:t> for the same reason. They are suffering from a “sickness,” he tells Scout—the inability to see a black man as a real person. </a:t>
            </a:r>
            <a:r>
              <a:rPr lang="en-GB" sz="1500" b="1" dirty="0" smtClean="0"/>
              <a:t>All men, he believes, are just alike.</a:t>
            </a:r>
          </a:p>
          <a:p>
            <a:endParaRPr lang="en-GB" sz="1500" b="1" dirty="0" smtClean="0"/>
          </a:p>
          <a:p>
            <a:r>
              <a:rPr lang="en-GB" sz="1500" b="1" u="sng" dirty="0" smtClean="0"/>
              <a:t>QUESTION: IS THIS KIND OF SOCIAL CHANGE POSSIBLE, SIMPLY BY UNDERSTANDING EACH OTHER, OR IS SOMETHING MORE RADICAL NEEDED?</a:t>
            </a:r>
          </a:p>
          <a:p>
            <a:endParaRPr lang="en-GB" sz="1500" dirty="0"/>
          </a:p>
        </p:txBody>
      </p:sp>
      <p:pic>
        <p:nvPicPr>
          <p:cNvPr id="58370" name="Picture 2" descr="http://media.tumblr.com/4099d4db3484ce1ca8c5027a1d9057a4/tumblr_inline_mkuprdkS8U1qz4rgp.jpg"/>
          <p:cNvPicPr>
            <a:picLocks noChangeAspect="1" noChangeArrowheads="1"/>
          </p:cNvPicPr>
          <p:nvPr/>
        </p:nvPicPr>
        <p:blipFill>
          <a:blip r:embed="rId3" cstate="print"/>
          <a:srcRect/>
          <a:stretch>
            <a:fillRect/>
          </a:stretch>
        </p:blipFill>
        <p:spPr bwMode="auto">
          <a:xfrm>
            <a:off x="6516216" y="1628800"/>
            <a:ext cx="2268252" cy="302433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2708920"/>
            <a:ext cx="3096344" cy="1323439"/>
          </a:xfrm>
          <a:prstGeom prst="rect">
            <a:avLst/>
          </a:prstGeom>
          <a:noFill/>
        </p:spPr>
        <p:txBody>
          <a:bodyPr wrap="square" rtlCol="0">
            <a:spAutoFit/>
          </a:bodyPr>
          <a:lstStyle/>
          <a:p>
            <a:pPr algn="ctr"/>
            <a:r>
              <a:rPr lang="en-GB" sz="4000" b="1" dirty="0" smtClean="0"/>
              <a:t>Position of women</a:t>
            </a:r>
            <a:endParaRPr lang="en-GB" sz="4000" b="1" dirty="0"/>
          </a:p>
        </p:txBody>
      </p:sp>
      <p:sp>
        <p:nvSpPr>
          <p:cNvPr id="4" name="TextBox 3"/>
          <p:cNvSpPr txBox="1"/>
          <p:nvPr/>
        </p:nvSpPr>
        <p:spPr>
          <a:xfrm>
            <a:off x="6444208" y="764704"/>
            <a:ext cx="2520280" cy="5078313"/>
          </a:xfrm>
          <a:prstGeom prst="rect">
            <a:avLst/>
          </a:prstGeom>
          <a:noFill/>
        </p:spPr>
        <p:txBody>
          <a:bodyPr wrap="square" rtlCol="0">
            <a:spAutoFit/>
          </a:bodyPr>
          <a:lstStyle/>
          <a:p>
            <a:r>
              <a:rPr lang="en-GB" b="1" u="sng" dirty="0" smtClean="0"/>
              <a:t>What might the female characters in the novel represent? Try to compare and contrast them:</a:t>
            </a:r>
          </a:p>
          <a:p>
            <a:endParaRPr lang="en-GB" dirty="0" smtClean="0"/>
          </a:p>
          <a:p>
            <a:pPr>
              <a:buFont typeface="Arial" pitchFamily="34" charset="0"/>
              <a:buChar char="•"/>
            </a:pPr>
            <a:r>
              <a:rPr lang="en-GB" dirty="0" smtClean="0"/>
              <a:t>Scout</a:t>
            </a:r>
          </a:p>
          <a:p>
            <a:pPr>
              <a:buFont typeface="Arial" pitchFamily="34" charset="0"/>
              <a:buChar char="•"/>
            </a:pPr>
            <a:r>
              <a:rPr lang="en-GB" dirty="0" smtClean="0"/>
              <a:t>Miss Caroline Fisher</a:t>
            </a:r>
          </a:p>
          <a:p>
            <a:pPr>
              <a:buFont typeface="Arial" pitchFamily="34" charset="0"/>
              <a:buChar char="•"/>
            </a:pPr>
            <a:r>
              <a:rPr lang="en-GB" dirty="0" smtClean="0"/>
              <a:t>Miss </a:t>
            </a:r>
            <a:r>
              <a:rPr lang="en-GB" dirty="0" err="1" smtClean="0"/>
              <a:t>Maudie</a:t>
            </a:r>
            <a:endParaRPr lang="en-GB" dirty="0" smtClean="0"/>
          </a:p>
          <a:p>
            <a:pPr>
              <a:buFont typeface="Arial" pitchFamily="34" charset="0"/>
              <a:buChar char="•"/>
            </a:pPr>
            <a:r>
              <a:rPr lang="en-GB" dirty="0" smtClean="0"/>
              <a:t>Mrs Dubose</a:t>
            </a:r>
          </a:p>
          <a:p>
            <a:pPr>
              <a:buFont typeface="Arial" pitchFamily="34" charset="0"/>
              <a:buChar char="•"/>
            </a:pPr>
            <a:r>
              <a:rPr lang="en-GB" dirty="0" smtClean="0"/>
              <a:t>Aunt Alexandra</a:t>
            </a:r>
          </a:p>
          <a:p>
            <a:pPr>
              <a:buFont typeface="Arial" pitchFamily="34" charset="0"/>
              <a:buChar char="•"/>
            </a:pPr>
            <a:r>
              <a:rPr lang="en-GB" dirty="0" smtClean="0"/>
              <a:t>Miss Stephanie</a:t>
            </a:r>
          </a:p>
          <a:p>
            <a:pPr>
              <a:buFont typeface="Arial" pitchFamily="34" charset="0"/>
              <a:buChar char="•"/>
            </a:pPr>
            <a:r>
              <a:rPr lang="en-GB" dirty="0" smtClean="0"/>
              <a:t>Miss Rachel</a:t>
            </a:r>
          </a:p>
          <a:p>
            <a:pPr>
              <a:buFont typeface="Arial" pitchFamily="34" charset="0"/>
              <a:buChar char="•"/>
            </a:pPr>
            <a:r>
              <a:rPr lang="en-GB" dirty="0" smtClean="0"/>
              <a:t>Mrs </a:t>
            </a:r>
            <a:r>
              <a:rPr lang="en-GB" dirty="0" err="1" smtClean="0"/>
              <a:t>Merriweather</a:t>
            </a:r>
            <a:endParaRPr lang="en-GB" dirty="0" smtClean="0"/>
          </a:p>
          <a:p>
            <a:pPr>
              <a:buFont typeface="Arial" pitchFamily="34" charset="0"/>
              <a:buChar char="•"/>
            </a:pPr>
            <a:r>
              <a:rPr lang="en-GB" dirty="0" smtClean="0"/>
              <a:t>Helen Robinson</a:t>
            </a:r>
          </a:p>
          <a:p>
            <a:pPr>
              <a:buFont typeface="Arial" pitchFamily="34" charset="0"/>
              <a:buChar char="•"/>
            </a:pPr>
            <a:r>
              <a:rPr lang="en-GB" dirty="0" smtClean="0"/>
              <a:t>Missionary Circle</a:t>
            </a:r>
          </a:p>
          <a:p>
            <a:pPr>
              <a:buFont typeface="Arial" pitchFamily="34" charset="0"/>
              <a:buChar char="•"/>
            </a:pPr>
            <a:r>
              <a:rPr lang="en-GB" dirty="0" err="1" smtClean="0"/>
              <a:t>Mayella</a:t>
            </a:r>
            <a:r>
              <a:rPr lang="en-GB" dirty="0" smtClean="0"/>
              <a:t> Ewell</a:t>
            </a:r>
          </a:p>
          <a:p>
            <a:pPr>
              <a:buFont typeface="Arial" pitchFamily="34" charset="0"/>
              <a:buChar char="•"/>
            </a:pPr>
            <a:r>
              <a:rPr lang="en-GB" dirty="0" smtClean="0"/>
              <a:t>Dill’s absent mother</a:t>
            </a:r>
            <a:endParaRPr lang="en-GB" dirty="0"/>
          </a:p>
        </p:txBody>
      </p:sp>
      <p:sp>
        <p:nvSpPr>
          <p:cNvPr id="5" name="TextBox 4"/>
          <p:cNvSpPr txBox="1"/>
          <p:nvPr/>
        </p:nvSpPr>
        <p:spPr>
          <a:xfrm>
            <a:off x="2411760" y="4509120"/>
            <a:ext cx="3888432" cy="1754326"/>
          </a:xfrm>
          <a:prstGeom prst="rect">
            <a:avLst/>
          </a:prstGeom>
          <a:noFill/>
        </p:spPr>
        <p:txBody>
          <a:bodyPr wrap="square" rtlCol="0">
            <a:spAutoFit/>
          </a:bodyPr>
          <a:lstStyle/>
          <a:p>
            <a:r>
              <a:rPr lang="en-GB" dirty="0" smtClean="0"/>
              <a:t>Being a girl for Scout is less a matter of what she's born with and more a matter of what she does; she believes in nurture over nature. Arguably the novel is as much about negotiating her femininity as it is anything else.</a:t>
            </a:r>
            <a:endParaRPr lang="en-GB" dirty="0"/>
          </a:p>
        </p:txBody>
      </p:sp>
      <p:sp>
        <p:nvSpPr>
          <p:cNvPr id="6" name="TextBox 5"/>
          <p:cNvSpPr txBox="1"/>
          <p:nvPr/>
        </p:nvSpPr>
        <p:spPr>
          <a:xfrm>
            <a:off x="3563888" y="476672"/>
            <a:ext cx="2448272" cy="1754326"/>
          </a:xfrm>
          <a:prstGeom prst="rect">
            <a:avLst/>
          </a:prstGeom>
          <a:noFill/>
        </p:spPr>
        <p:txBody>
          <a:bodyPr wrap="square" rtlCol="0">
            <a:spAutoFit/>
          </a:bodyPr>
          <a:lstStyle/>
          <a:p>
            <a:r>
              <a:rPr lang="en-GB" dirty="0" smtClean="0"/>
              <a:t>Being a ‘gentleman’ seems to signify honour in a way being a lady doesn't, at least for </a:t>
            </a:r>
            <a:r>
              <a:rPr lang="en-GB" dirty="0" err="1" smtClean="0"/>
              <a:t>Jem</a:t>
            </a:r>
            <a:r>
              <a:rPr lang="en-GB" dirty="0" smtClean="0"/>
              <a:t>. </a:t>
            </a:r>
            <a:r>
              <a:rPr lang="en-GB" b="1" u="sng" dirty="0" smtClean="0"/>
              <a:t>How do ladies show their honour?</a:t>
            </a:r>
            <a:r>
              <a:rPr lang="en-GB" dirty="0" smtClean="0"/>
              <a:t> </a:t>
            </a:r>
            <a:endParaRPr lang="en-GB" dirty="0"/>
          </a:p>
        </p:txBody>
      </p:sp>
      <p:sp>
        <p:nvSpPr>
          <p:cNvPr id="7" name="TextBox 6"/>
          <p:cNvSpPr txBox="1"/>
          <p:nvPr/>
        </p:nvSpPr>
        <p:spPr>
          <a:xfrm>
            <a:off x="179512" y="3501008"/>
            <a:ext cx="2088232" cy="1477328"/>
          </a:xfrm>
          <a:prstGeom prst="rect">
            <a:avLst/>
          </a:prstGeom>
          <a:noFill/>
        </p:spPr>
        <p:txBody>
          <a:bodyPr wrap="square" rtlCol="0">
            <a:spAutoFit/>
          </a:bodyPr>
          <a:lstStyle/>
          <a:p>
            <a:r>
              <a:rPr lang="en-GB" dirty="0" smtClean="0"/>
              <a:t>Atticus calls Southern Womanhood a ‘polite fiction’. </a:t>
            </a:r>
            <a:r>
              <a:rPr lang="en-GB" b="1" u="sng" dirty="0" smtClean="0"/>
              <a:t>What does he mean?</a:t>
            </a:r>
            <a:endParaRPr lang="en-GB" b="1" u="sng" dirty="0"/>
          </a:p>
        </p:txBody>
      </p:sp>
      <p:sp>
        <p:nvSpPr>
          <p:cNvPr id="8" name="TextBox 7"/>
          <p:cNvSpPr txBox="1"/>
          <p:nvPr/>
        </p:nvSpPr>
        <p:spPr>
          <a:xfrm>
            <a:off x="179512" y="476672"/>
            <a:ext cx="3240360" cy="2908489"/>
          </a:xfrm>
          <a:prstGeom prst="rect">
            <a:avLst/>
          </a:prstGeom>
          <a:noFill/>
        </p:spPr>
        <p:txBody>
          <a:bodyPr wrap="square" rtlCol="0">
            <a:spAutoFit/>
          </a:bodyPr>
          <a:lstStyle/>
          <a:p>
            <a:r>
              <a:rPr lang="en-GB" sz="1500" i="1" dirty="0" smtClean="0"/>
              <a:t>"For one thing, Miss </a:t>
            </a:r>
            <a:r>
              <a:rPr lang="en-GB" sz="1500" i="1" dirty="0" err="1" smtClean="0"/>
              <a:t>Maudie</a:t>
            </a:r>
            <a:r>
              <a:rPr lang="en-GB" sz="1500" i="1" dirty="0" smtClean="0"/>
              <a:t> can't serve on a jury because she's a woman-"</a:t>
            </a:r>
          </a:p>
          <a:p>
            <a:r>
              <a:rPr lang="en-GB" sz="1500" i="1" dirty="0" smtClean="0"/>
              <a:t>"You mean women in Alabama can't-?" I was indignant.</a:t>
            </a:r>
          </a:p>
          <a:p>
            <a:r>
              <a:rPr lang="en-GB" sz="1500" i="1" dirty="0" smtClean="0"/>
              <a:t>"I do. I guess it's to protect our frail ladies from sordid cases like Tom's. Besides," Atticus grinned, "I doubt if we'd ever get a complete case tried—the </a:t>
            </a:r>
            <a:r>
              <a:rPr lang="en-GB" sz="1500" i="1" dirty="0" err="1" smtClean="0"/>
              <a:t>ladies'd</a:t>
            </a:r>
            <a:r>
              <a:rPr lang="en-GB" sz="1500" i="1" dirty="0" smtClean="0"/>
              <a:t> be interrupting to ask questions."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 format – no choice of question</a:t>
            </a:r>
            <a:endParaRPr lang="en-GB" dirty="0"/>
          </a:p>
        </p:txBody>
      </p:sp>
      <p:sp>
        <p:nvSpPr>
          <p:cNvPr id="3" name="Content Placeholder 2"/>
          <p:cNvSpPr>
            <a:spLocks noGrp="1"/>
          </p:cNvSpPr>
          <p:nvPr>
            <p:ph idx="1"/>
          </p:nvPr>
        </p:nvSpPr>
        <p:spPr/>
        <p:txBody>
          <a:bodyPr>
            <a:normAutofit lnSpcReduction="10000"/>
          </a:bodyPr>
          <a:lstStyle/>
          <a:p>
            <a:r>
              <a:rPr lang="en-GB" dirty="0" smtClean="0"/>
              <a:t>Close analysis of a passage from the novel</a:t>
            </a:r>
          </a:p>
          <a:p>
            <a:pPr lvl="1"/>
            <a:r>
              <a:rPr lang="en-GB" dirty="0" smtClean="0"/>
              <a:t>Analysis of language, structure and form</a:t>
            </a:r>
          </a:p>
          <a:p>
            <a:pPr lvl="1"/>
            <a:r>
              <a:rPr lang="en-GB" dirty="0" smtClean="0"/>
              <a:t>Understanding of character/theme/context as demonstrated in the passage</a:t>
            </a:r>
          </a:p>
          <a:p>
            <a:r>
              <a:rPr lang="en-GB" dirty="0" smtClean="0"/>
              <a:t>Essay question linked to the passage – may be based on a character or theme</a:t>
            </a:r>
          </a:p>
          <a:p>
            <a:pPr lvl="1"/>
            <a:r>
              <a:rPr lang="en-GB" dirty="0" smtClean="0"/>
              <a:t>Understanding of the novel as a whole</a:t>
            </a:r>
          </a:p>
          <a:p>
            <a:pPr lvl="1"/>
            <a:r>
              <a:rPr lang="en-GB" dirty="0" smtClean="0"/>
              <a:t>Evaluation of social, historical, cultural context</a:t>
            </a:r>
          </a:p>
          <a:p>
            <a:pPr lvl="1"/>
            <a:r>
              <a:rPr lang="en-GB" dirty="0" smtClean="0"/>
              <a:t>Interpretations then and now</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9552" y="404664"/>
            <a:ext cx="4572000" cy="2400657"/>
          </a:xfrm>
          <a:prstGeom prst="rect">
            <a:avLst/>
          </a:prstGeom>
        </p:spPr>
        <p:txBody>
          <a:bodyPr>
            <a:spAutoFit/>
          </a:bodyPr>
          <a:lstStyle/>
          <a:p>
            <a:r>
              <a:rPr lang="en-GB" sz="1500" dirty="0" smtClean="0"/>
              <a:t>“Ladies in bunches always filled me with vague apprehension and a firm desire to be elsewhere, but this feeling was what Aunt Alexandra called being "spoiled."</a:t>
            </a:r>
          </a:p>
          <a:p>
            <a:r>
              <a:rPr lang="en-GB" sz="1500" dirty="0" smtClean="0"/>
              <a:t>The ladies were cool in fragile pastel prints: most of them were heavily powdered but </a:t>
            </a:r>
            <a:r>
              <a:rPr lang="en-GB" sz="1500" dirty="0" err="1" smtClean="0"/>
              <a:t>unrouged</a:t>
            </a:r>
            <a:r>
              <a:rPr lang="en-GB" sz="1500" dirty="0" smtClean="0"/>
              <a:t>; the only lipstick in the room was </a:t>
            </a:r>
            <a:r>
              <a:rPr lang="en-GB" sz="1500" dirty="0" err="1" smtClean="0"/>
              <a:t>Tangee</a:t>
            </a:r>
            <a:r>
              <a:rPr lang="en-GB" sz="1500" dirty="0" smtClean="0"/>
              <a:t> Natural. </a:t>
            </a:r>
            <a:r>
              <a:rPr lang="en-GB" sz="1500" dirty="0" err="1" smtClean="0"/>
              <a:t>Cutex</a:t>
            </a:r>
            <a:r>
              <a:rPr lang="en-GB" sz="1500" dirty="0" smtClean="0"/>
              <a:t> Natural sparkled on their fingernails, but some of the younger ladies wore Rose. They smelled heavenly. I sat quietly, having conquered my hands by tightly gripping the arms of the chair, and waited for someone to speak to me.”</a:t>
            </a:r>
            <a:endParaRPr lang="en-GB" sz="1500" dirty="0"/>
          </a:p>
        </p:txBody>
      </p:sp>
      <p:sp>
        <p:nvSpPr>
          <p:cNvPr id="10" name="Rectangle 9"/>
          <p:cNvSpPr/>
          <p:nvPr/>
        </p:nvSpPr>
        <p:spPr>
          <a:xfrm>
            <a:off x="5436096" y="404664"/>
            <a:ext cx="3203848" cy="4247317"/>
          </a:xfrm>
          <a:prstGeom prst="rect">
            <a:avLst/>
          </a:prstGeom>
        </p:spPr>
        <p:txBody>
          <a:bodyPr wrap="square">
            <a:spAutoFit/>
          </a:bodyPr>
          <a:lstStyle/>
          <a:p>
            <a:r>
              <a:rPr lang="en-GB" sz="1500" dirty="0" smtClean="0"/>
              <a:t>I was more at home in my father's world. People like Mr. Heck Tate did not trap you with innocent questions to make fun of you; even </a:t>
            </a:r>
            <a:r>
              <a:rPr lang="en-GB" sz="1500" dirty="0" err="1" smtClean="0"/>
              <a:t>Jem</a:t>
            </a:r>
            <a:r>
              <a:rPr lang="en-GB" sz="1500" dirty="0" smtClean="0"/>
              <a:t> was not highly critical unless you said something stupid. Ladies seemed to live in faint horror of men, seemed unwilling to approve wholeheartedly of them. But I liked them. There was something about them, no matter how much they cussed and drank and gambled and chewed; no matter how </a:t>
            </a:r>
            <a:r>
              <a:rPr lang="en-GB" sz="1500" dirty="0" err="1" smtClean="0"/>
              <a:t>undelectable</a:t>
            </a:r>
            <a:r>
              <a:rPr lang="en-GB" sz="1500" dirty="0" smtClean="0"/>
              <a:t> they were, there was something about them that I instinctively liked... they weren't—</a:t>
            </a:r>
          </a:p>
          <a:p>
            <a:r>
              <a:rPr lang="en-GB" sz="1500" dirty="0" smtClean="0"/>
              <a:t>"Hypocrites, Mrs. Perkins, born hypocrites," Mrs. </a:t>
            </a:r>
            <a:r>
              <a:rPr lang="en-GB" sz="1500" dirty="0" err="1" smtClean="0"/>
              <a:t>Merriweather</a:t>
            </a:r>
            <a:r>
              <a:rPr lang="en-GB" sz="1500" dirty="0" smtClean="0"/>
              <a:t> was saying. </a:t>
            </a:r>
            <a:endParaRPr lang="en-GB" sz="1500" dirty="0"/>
          </a:p>
        </p:txBody>
      </p:sp>
      <p:pic>
        <p:nvPicPr>
          <p:cNvPr id="60418" name="Picture 2" descr="http://a.sccdn.net/news-5/486x/93264_1276176200.jpg"/>
          <p:cNvPicPr>
            <a:picLocks noChangeAspect="1" noChangeArrowheads="1"/>
          </p:cNvPicPr>
          <p:nvPr/>
        </p:nvPicPr>
        <p:blipFill>
          <a:blip r:embed="rId3" cstate="print"/>
          <a:srcRect/>
          <a:stretch>
            <a:fillRect/>
          </a:stretch>
        </p:blipFill>
        <p:spPr bwMode="auto">
          <a:xfrm>
            <a:off x="179512" y="2852936"/>
            <a:ext cx="2793346" cy="3816424"/>
          </a:xfrm>
          <a:prstGeom prst="rect">
            <a:avLst/>
          </a:prstGeom>
          <a:noFill/>
        </p:spPr>
      </p:pic>
      <p:sp>
        <p:nvSpPr>
          <p:cNvPr id="11" name="TextBox 10"/>
          <p:cNvSpPr txBox="1"/>
          <p:nvPr/>
        </p:nvSpPr>
        <p:spPr>
          <a:xfrm>
            <a:off x="3635896" y="5157192"/>
            <a:ext cx="4464496" cy="923330"/>
          </a:xfrm>
          <a:prstGeom prst="rect">
            <a:avLst/>
          </a:prstGeom>
          <a:noFill/>
        </p:spPr>
        <p:txBody>
          <a:bodyPr wrap="square" rtlCol="0">
            <a:spAutoFit/>
          </a:bodyPr>
          <a:lstStyle/>
          <a:p>
            <a:r>
              <a:rPr lang="en-GB" b="1" u="sng" dirty="0" smtClean="0"/>
              <a:t>QUESTION: What do you think Lee has to say about the position of women in society as a whole?</a:t>
            </a:r>
            <a:endParaRPr lang="en-GB" b="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1916832"/>
            <a:ext cx="3096344" cy="2554545"/>
          </a:xfrm>
          <a:prstGeom prst="rect">
            <a:avLst/>
          </a:prstGeom>
          <a:noFill/>
        </p:spPr>
        <p:txBody>
          <a:bodyPr wrap="square" rtlCol="0">
            <a:spAutoFit/>
          </a:bodyPr>
          <a:lstStyle/>
          <a:p>
            <a:pPr algn="ctr"/>
            <a:r>
              <a:rPr lang="en-GB" sz="4000" b="1" dirty="0" smtClean="0"/>
              <a:t>Legacy of Civil War/ Southern pride</a:t>
            </a:r>
            <a:endParaRPr lang="en-GB" sz="4000" b="1" dirty="0"/>
          </a:p>
        </p:txBody>
      </p:sp>
      <p:sp>
        <p:nvSpPr>
          <p:cNvPr id="3" name="TextBox 2"/>
          <p:cNvSpPr txBox="1"/>
          <p:nvPr/>
        </p:nvSpPr>
        <p:spPr>
          <a:xfrm>
            <a:off x="539552" y="404664"/>
            <a:ext cx="3600400" cy="923330"/>
          </a:xfrm>
          <a:prstGeom prst="rect">
            <a:avLst/>
          </a:prstGeom>
          <a:noFill/>
        </p:spPr>
        <p:txBody>
          <a:bodyPr wrap="square" rtlCol="0">
            <a:spAutoFit/>
          </a:bodyPr>
          <a:lstStyle/>
          <a:p>
            <a:r>
              <a:rPr lang="en-GB" dirty="0" smtClean="0"/>
              <a:t>“Simply because we were licked a hundred years before we started is no reason for us not to try to win.” </a:t>
            </a:r>
            <a:endParaRPr lang="en-GB" dirty="0"/>
          </a:p>
        </p:txBody>
      </p:sp>
      <p:sp>
        <p:nvSpPr>
          <p:cNvPr id="4" name="TextBox 3"/>
          <p:cNvSpPr txBox="1"/>
          <p:nvPr/>
        </p:nvSpPr>
        <p:spPr>
          <a:xfrm>
            <a:off x="6012160" y="332656"/>
            <a:ext cx="2880320" cy="4093428"/>
          </a:xfrm>
          <a:prstGeom prst="rect">
            <a:avLst/>
          </a:prstGeom>
          <a:noFill/>
        </p:spPr>
        <p:txBody>
          <a:bodyPr wrap="square" rtlCol="0">
            <a:spAutoFit/>
          </a:bodyPr>
          <a:lstStyle/>
          <a:p>
            <a:r>
              <a:rPr lang="en-GB" sz="1500" dirty="0" smtClean="0"/>
              <a:t>The </a:t>
            </a:r>
            <a:r>
              <a:rPr lang="en-GB" sz="1500" b="1" dirty="0" smtClean="0"/>
              <a:t>American Civil War</a:t>
            </a:r>
            <a:r>
              <a:rPr lang="en-GB" sz="1500" dirty="0" smtClean="0"/>
              <a:t>  was fought from 1861 to 1865 between the United States (North) and several Southern slave states that declared their secession and formed the Confederate States of </a:t>
            </a:r>
            <a:r>
              <a:rPr lang="en-GB" sz="1500" dirty="0" smtClean="0"/>
              <a:t>America. </a:t>
            </a:r>
            <a:r>
              <a:rPr lang="en-GB" sz="1500" dirty="0" smtClean="0"/>
              <a:t>The war had its origin in the issue of slavery, especially the extension of slavery into the western territories. Woefully ill-equipped, the South was beaten and slavery was abolished. The </a:t>
            </a:r>
            <a:r>
              <a:rPr lang="en-GB" sz="1600" dirty="0" smtClean="0"/>
              <a:t>death toll was estimated at ten percent of all Northern males 20–45 years old, and 30 percent of all Southern white males aged 18–40.</a:t>
            </a:r>
            <a:endParaRPr lang="en-GB" sz="1500" dirty="0"/>
          </a:p>
        </p:txBody>
      </p:sp>
      <p:sp>
        <p:nvSpPr>
          <p:cNvPr id="6" name="Rectangle 5"/>
          <p:cNvSpPr/>
          <p:nvPr/>
        </p:nvSpPr>
        <p:spPr>
          <a:xfrm>
            <a:off x="1907704" y="4869160"/>
            <a:ext cx="4248472" cy="1754326"/>
          </a:xfrm>
          <a:prstGeom prst="rect">
            <a:avLst/>
          </a:prstGeom>
        </p:spPr>
        <p:txBody>
          <a:bodyPr wrap="square">
            <a:spAutoFit/>
          </a:bodyPr>
          <a:lstStyle/>
          <a:p>
            <a:r>
              <a:rPr lang="en-GB" dirty="0" smtClean="0"/>
              <a:t>Confederate nationalism died. American nationalism triumphed. The North and West grew rich while </a:t>
            </a:r>
            <a:r>
              <a:rPr lang="en-GB" b="1" dirty="0" smtClean="0"/>
              <a:t>the once-rich South became poor for a century. </a:t>
            </a:r>
            <a:r>
              <a:rPr lang="en-GB" dirty="0" smtClean="0"/>
              <a:t>The national political power of the slave-owners and rich southerners ended.</a:t>
            </a:r>
            <a:endParaRPr lang="en-GB" dirty="0"/>
          </a:p>
        </p:txBody>
      </p:sp>
      <p:sp>
        <p:nvSpPr>
          <p:cNvPr id="7" name="TextBox 6"/>
          <p:cNvSpPr txBox="1"/>
          <p:nvPr/>
        </p:nvSpPr>
        <p:spPr>
          <a:xfrm>
            <a:off x="323528" y="1772816"/>
            <a:ext cx="2592288" cy="923330"/>
          </a:xfrm>
          <a:prstGeom prst="rect">
            <a:avLst/>
          </a:prstGeom>
          <a:noFill/>
        </p:spPr>
        <p:txBody>
          <a:bodyPr wrap="square" rtlCol="0">
            <a:spAutoFit/>
          </a:bodyPr>
          <a:lstStyle/>
          <a:p>
            <a:r>
              <a:rPr lang="en-GB" b="1" dirty="0" smtClean="0"/>
              <a:t>Southern gentleman stereotype </a:t>
            </a:r>
            <a:r>
              <a:rPr lang="en-GB" dirty="0" smtClean="0"/>
              <a:t>– manners but good with a gun!</a:t>
            </a:r>
            <a:endParaRPr lang="en-GB" dirty="0"/>
          </a:p>
        </p:txBody>
      </p:sp>
      <p:sp>
        <p:nvSpPr>
          <p:cNvPr id="8" name="TextBox 7"/>
          <p:cNvSpPr txBox="1"/>
          <p:nvPr/>
        </p:nvSpPr>
        <p:spPr>
          <a:xfrm>
            <a:off x="611560" y="2852936"/>
            <a:ext cx="2232248" cy="2031325"/>
          </a:xfrm>
          <a:prstGeom prst="rect">
            <a:avLst/>
          </a:prstGeom>
          <a:noFill/>
        </p:spPr>
        <p:txBody>
          <a:bodyPr wrap="square" rtlCol="0">
            <a:spAutoFit/>
          </a:bodyPr>
          <a:lstStyle/>
          <a:p>
            <a:r>
              <a:rPr lang="en-GB" b="1" dirty="0" smtClean="0"/>
              <a:t>Southern pride stems from origins </a:t>
            </a:r>
            <a:r>
              <a:rPr lang="en-GB" dirty="0" smtClean="0"/>
              <a:t>and being able to trace your line back to first English settlers or 1066, as Aunt Alexandra puts it.</a:t>
            </a:r>
            <a:endParaRPr lang="en-GB" dirty="0"/>
          </a:p>
        </p:txBody>
      </p:sp>
      <p:sp>
        <p:nvSpPr>
          <p:cNvPr id="9" name="TextBox 8"/>
          <p:cNvSpPr txBox="1"/>
          <p:nvPr/>
        </p:nvSpPr>
        <p:spPr>
          <a:xfrm>
            <a:off x="6588224" y="5085184"/>
            <a:ext cx="2232248" cy="1754326"/>
          </a:xfrm>
          <a:prstGeom prst="rect">
            <a:avLst/>
          </a:prstGeom>
          <a:noFill/>
        </p:spPr>
        <p:txBody>
          <a:bodyPr wrap="square" rtlCol="0">
            <a:spAutoFit/>
          </a:bodyPr>
          <a:lstStyle/>
          <a:p>
            <a:r>
              <a:rPr lang="en-GB" b="1" u="sng" dirty="0" smtClean="0"/>
              <a:t>QUESTION: WHERE DO WE SEE TENSIONS BETWEEN DIFFERENT KINDS OF SOUTHERN IDENTITY?</a:t>
            </a:r>
            <a:endParaRPr lang="en-GB" b="1"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2708920"/>
            <a:ext cx="3096344" cy="707886"/>
          </a:xfrm>
          <a:prstGeom prst="rect">
            <a:avLst/>
          </a:prstGeom>
          <a:noFill/>
        </p:spPr>
        <p:txBody>
          <a:bodyPr wrap="square" rtlCol="0">
            <a:spAutoFit/>
          </a:bodyPr>
          <a:lstStyle/>
          <a:p>
            <a:pPr algn="ctr"/>
            <a:r>
              <a:rPr lang="en-GB" sz="4000" b="1" dirty="0" smtClean="0"/>
              <a:t>Family life</a:t>
            </a:r>
            <a:endParaRPr lang="en-GB" sz="4000" b="1" dirty="0"/>
          </a:p>
        </p:txBody>
      </p:sp>
      <p:sp>
        <p:nvSpPr>
          <p:cNvPr id="3" name="TextBox 2"/>
          <p:cNvSpPr txBox="1"/>
          <p:nvPr/>
        </p:nvSpPr>
        <p:spPr>
          <a:xfrm>
            <a:off x="395536" y="476673"/>
            <a:ext cx="3024336" cy="2308324"/>
          </a:xfrm>
          <a:prstGeom prst="rect">
            <a:avLst/>
          </a:prstGeom>
          <a:noFill/>
        </p:spPr>
        <p:txBody>
          <a:bodyPr wrap="square" rtlCol="0">
            <a:spAutoFit/>
          </a:bodyPr>
          <a:lstStyle/>
          <a:p>
            <a:r>
              <a:rPr lang="en-GB" dirty="0" smtClean="0"/>
              <a:t>“Dill?"</a:t>
            </a:r>
            <a:br>
              <a:rPr lang="en-GB" dirty="0" smtClean="0"/>
            </a:br>
            <a:r>
              <a:rPr lang="en-GB" dirty="0" smtClean="0"/>
              <a:t>“Mm</a:t>
            </a:r>
            <a:r>
              <a:rPr lang="en-GB" dirty="0" smtClean="0"/>
              <a:t>?"</a:t>
            </a:r>
            <a:br>
              <a:rPr lang="en-GB" dirty="0" smtClean="0"/>
            </a:br>
            <a:r>
              <a:rPr lang="en-GB" dirty="0" smtClean="0"/>
              <a:t>“Why </a:t>
            </a:r>
            <a:r>
              <a:rPr lang="en-GB" dirty="0" smtClean="0"/>
              <a:t>do you reckon Boo Radley’s never run off?"</a:t>
            </a:r>
            <a:br>
              <a:rPr lang="en-GB" dirty="0" smtClean="0"/>
            </a:br>
            <a:r>
              <a:rPr lang="en-GB" dirty="0" smtClean="0"/>
              <a:t>Dill sighed a long sigh and turned away from me.</a:t>
            </a:r>
            <a:br>
              <a:rPr lang="en-GB" dirty="0" smtClean="0"/>
            </a:br>
            <a:r>
              <a:rPr lang="en-GB" dirty="0" smtClean="0"/>
              <a:t>“Maybe </a:t>
            </a:r>
            <a:r>
              <a:rPr lang="en-GB" dirty="0" smtClean="0"/>
              <a:t>he doesn't have anywhere to run off </a:t>
            </a:r>
            <a:r>
              <a:rPr lang="en-GB" dirty="0" smtClean="0"/>
              <a:t>to.”</a:t>
            </a:r>
            <a:r>
              <a:rPr lang="en-GB" dirty="0" smtClean="0"/>
              <a:t> </a:t>
            </a:r>
            <a:endParaRPr lang="en-GB" dirty="0"/>
          </a:p>
        </p:txBody>
      </p:sp>
      <p:sp>
        <p:nvSpPr>
          <p:cNvPr id="4" name="TextBox 3"/>
          <p:cNvSpPr txBox="1"/>
          <p:nvPr/>
        </p:nvSpPr>
        <p:spPr>
          <a:xfrm>
            <a:off x="6012160" y="188640"/>
            <a:ext cx="2808312" cy="2862322"/>
          </a:xfrm>
          <a:prstGeom prst="rect">
            <a:avLst/>
          </a:prstGeom>
          <a:noFill/>
        </p:spPr>
        <p:txBody>
          <a:bodyPr wrap="square" rtlCol="0">
            <a:spAutoFit/>
          </a:bodyPr>
          <a:lstStyle/>
          <a:p>
            <a:r>
              <a:rPr lang="en-GB" dirty="0" smtClean="0"/>
              <a:t>‘No</a:t>
            </a:r>
            <a:r>
              <a:rPr lang="en-GB" dirty="0" smtClean="0"/>
              <a:t>, everybody's </a:t>
            </a:r>
            <a:r>
              <a:rPr lang="en-GB" dirty="0" err="1" smtClean="0"/>
              <a:t>gotta</a:t>
            </a:r>
            <a:r>
              <a:rPr lang="en-GB" dirty="0" smtClean="0"/>
              <a:t> learn, nobody's born </a:t>
            </a:r>
            <a:r>
              <a:rPr lang="en-GB" dirty="0" err="1" smtClean="0"/>
              <a:t>knowin</a:t>
            </a:r>
            <a:r>
              <a:rPr lang="en-GB" dirty="0" smtClean="0"/>
              <a:t>'. That Walter's as smart as he can be, he just gets held back sometimes because he has to stay out and help his daddy. </a:t>
            </a:r>
            <a:r>
              <a:rPr lang="en-GB" dirty="0" err="1" smtClean="0"/>
              <a:t>Nothin's</a:t>
            </a:r>
            <a:r>
              <a:rPr lang="en-GB" dirty="0" smtClean="0"/>
              <a:t> wrong with him. </a:t>
            </a:r>
            <a:r>
              <a:rPr lang="en-GB" dirty="0" err="1" smtClean="0"/>
              <a:t>Naw</a:t>
            </a:r>
            <a:r>
              <a:rPr lang="en-GB" dirty="0" smtClean="0"/>
              <a:t>, </a:t>
            </a:r>
            <a:r>
              <a:rPr lang="en-GB" dirty="0" err="1" smtClean="0"/>
              <a:t>Jem</a:t>
            </a:r>
            <a:r>
              <a:rPr lang="en-GB" dirty="0" smtClean="0"/>
              <a:t>, I think there's just one kind of folks. Folks</a:t>
            </a:r>
            <a:r>
              <a:rPr lang="en-GB" dirty="0" smtClean="0"/>
              <a:t>.’</a:t>
            </a:r>
            <a:endParaRPr lang="en-GB" dirty="0"/>
          </a:p>
        </p:txBody>
      </p:sp>
      <p:sp>
        <p:nvSpPr>
          <p:cNvPr id="5" name="TextBox 4"/>
          <p:cNvSpPr txBox="1"/>
          <p:nvPr/>
        </p:nvSpPr>
        <p:spPr>
          <a:xfrm>
            <a:off x="0" y="3429000"/>
            <a:ext cx="3960440" cy="2585323"/>
          </a:xfrm>
          <a:prstGeom prst="rect">
            <a:avLst/>
          </a:prstGeom>
          <a:noFill/>
        </p:spPr>
        <p:txBody>
          <a:bodyPr wrap="square" rtlCol="0">
            <a:spAutoFit/>
          </a:bodyPr>
          <a:lstStyle/>
          <a:p>
            <a:r>
              <a:rPr lang="en-GB" dirty="0" smtClean="0"/>
              <a:t>‘</a:t>
            </a:r>
            <a:r>
              <a:rPr lang="en-GB" dirty="0" smtClean="0"/>
              <a:t>Dill </a:t>
            </a:r>
            <a:r>
              <a:rPr lang="en-GB" dirty="0" smtClean="0"/>
              <a:t>was off again. Beautiful things floated around in his dreamy head. He could read two books to my one, but he preferred the magic of his own inventions. He could add and subtract faster than lightning, but he preferred his own twilight world, a world where babies slept, waiting to be gathered like morning lilies</a:t>
            </a:r>
            <a:r>
              <a:rPr lang="en-GB" dirty="0" smtClean="0"/>
              <a:t>.’</a:t>
            </a:r>
            <a:endParaRPr lang="en-GB" dirty="0"/>
          </a:p>
        </p:txBody>
      </p:sp>
      <p:sp>
        <p:nvSpPr>
          <p:cNvPr id="6" name="TextBox 5"/>
          <p:cNvSpPr txBox="1"/>
          <p:nvPr/>
        </p:nvSpPr>
        <p:spPr>
          <a:xfrm>
            <a:off x="4427984" y="3789040"/>
            <a:ext cx="4176464" cy="2585323"/>
          </a:xfrm>
          <a:prstGeom prst="rect">
            <a:avLst/>
          </a:prstGeom>
          <a:noFill/>
        </p:spPr>
        <p:txBody>
          <a:bodyPr wrap="square" rtlCol="0">
            <a:spAutoFit/>
          </a:bodyPr>
          <a:lstStyle/>
          <a:p>
            <a:r>
              <a:rPr lang="en-GB" b="1" u="sng" dirty="0" smtClean="0"/>
              <a:t>QUESTIONS:</a:t>
            </a:r>
          </a:p>
          <a:p>
            <a:pPr>
              <a:buFontTx/>
              <a:buChar char="-"/>
            </a:pPr>
            <a:r>
              <a:rPr lang="en-GB" b="1" u="sng" dirty="0" smtClean="0"/>
              <a:t>What kinds of family do we see in the novel?</a:t>
            </a:r>
          </a:p>
          <a:p>
            <a:pPr>
              <a:buFontTx/>
              <a:buChar char="-"/>
            </a:pPr>
            <a:r>
              <a:rPr lang="en-GB" b="1" u="sng" dirty="0" smtClean="0"/>
              <a:t>What is the purpose of the family in the novel?</a:t>
            </a:r>
          </a:p>
          <a:p>
            <a:pPr>
              <a:buFontTx/>
              <a:buChar char="-"/>
            </a:pPr>
            <a:r>
              <a:rPr lang="en-GB" b="1" u="sng" dirty="0" smtClean="0"/>
              <a:t>What’s the difference between Atticus and Aunt Alexandra’s view of the family?</a:t>
            </a:r>
          </a:p>
          <a:p>
            <a:pPr>
              <a:buFontTx/>
              <a:buChar char="-"/>
            </a:pPr>
            <a:r>
              <a:rPr lang="en-GB" b="1" u="sng" dirty="0" smtClean="0"/>
              <a:t>What role does Dill play when exploring the theme of family?</a:t>
            </a:r>
            <a:endParaRPr lang="en-GB"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1880" y="2708920"/>
            <a:ext cx="3096344" cy="1938992"/>
          </a:xfrm>
          <a:prstGeom prst="rect">
            <a:avLst/>
          </a:prstGeom>
          <a:noFill/>
        </p:spPr>
        <p:txBody>
          <a:bodyPr wrap="square" rtlCol="0">
            <a:spAutoFit/>
          </a:bodyPr>
          <a:lstStyle/>
          <a:p>
            <a:pPr algn="ctr"/>
            <a:r>
              <a:rPr lang="en-GB" sz="4000" b="1" dirty="0" smtClean="0"/>
              <a:t>Typical Southern towns</a:t>
            </a:r>
            <a:endParaRPr lang="en-GB" sz="4000" b="1" dirty="0"/>
          </a:p>
        </p:txBody>
      </p:sp>
      <p:sp>
        <p:nvSpPr>
          <p:cNvPr id="3" name="TextBox 2"/>
          <p:cNvSpPr txBox="1"/>
          <p:nvPr/>
        </p:nvSpPr>
        <p:spPr>
          <a:xfrm>
            <a:off x="0" y="260649"/>
            <a:ext cx="4355976" cy="3416320"/>
          </a:xfrm>
          <a:prstGeom prst="rect">
            <a:avLst/>
          </a:prstGeom>
          <a:noFill/>
        </p:spPr>
        <p:txBody>
          <a:bodyPr wrap="square" rtlCol="0">
            <a:spAutoFit/>
          </a:bodyPr>
          <a:lstStyle/>
          <a:p>
            <a:r>
              <a:rPr lang="en-GB" dirty="0" smtClean="0"/>
              <a:t>“</a:t>
            </a:r>
            <a:r>
              <a:rPr lang="en-GB" dirty="0" err="1" smtClean="0"/>
              <a:t>Maycomb</a:t>
            </a:r>
            <a:r>
              <a:rPr lang="en-GB" dirty="0" smtClean="0"/>
              <a:t> was a tired old town, even in 1932 when I first knew it. Somehow, it was hotter then. Men's stiff collars wilted by nine in the morning. Ladies bathed before noon after their three o'clock naps. And by nightfall were like soft teacakes with frosting from sweating and sweet talcum. The day was twenty-four hours long, but it seemed longer. There's no hurry, for there's nowhere to go and nothing to buy...and no money to buy it with.” </a:t>
            </a:r>
            <a:br>
              <a:rPr lang="en-GB" dirty="0" smtClean="0"/>
            </a:br>
            <a:endParaRPr lang="en-GB" dirty="0"/>
          </a:p>
        </p:txBody>
      </p:sp>
      <p:sp>
        <p:nvSpPr>
          <p:cNvPr id="4" name="TextBox 3"/>
          <p:cNvSpPr txBox="1"/>
          <p:nvPr/>
        </p:nvSpPr>
        <p:spPr>
          <a:xfrm>
            <a:off x="1115616" y="3717032"/>
            <a:ext cx="2448272" cy="1200329"/>
          </a:xfrm>
          <a:prstGeom prst="rect">
            <a:avLst/>
          </a:prstGeom>
          <a:noFill/>
        </p:spPr>
        <p:txBody>
          <a:bodyPr wrap="square" rtlCol="0">
            <a:spAutoFit/>
          </a:bodyPr>
          <a:lstStyle/>
          <a:p>
            <a:r>
              <a:rPr lang="en-GB" dirty="0" smtClean="0"/>
              <a:t>Harper Lee said </a:t>
            </a:r>
            <a:r>
              <a:rPr lang="en-GB" dirty="0" err="1" smtClean="0"/>
              <a:t>Maycomb</a:t>
            </a:r>
            <a:r>
              <a:rPr lang="en-GB" dirty="0" smtClean="0"/>
              <a:t> was supposed to represent any Southern town.</a:t>
            </a:r>
            <a:endParaRPr lang="en-GB" dirty="0"/>
          </a:p>
        </p:txBody>
      </p:sp>
      <p:sp>
        <p:nvSpPr>
          <p:cNvPr id="5" name="TextBox 4"/>
          <p:cNvSpPr txBox="1"/>
          <p:nvPr/>
        </p:nvSpPr>
        <p:spPr>
          <a:xfrm>
            <a:off x="971600" y="5229200"/>
            <a:ext cx="5040560" cy="1246495"/>
          </a:xfrm>
          <a:prstGeom prst="rect">
            <a:avLst/>
          </a:prstGeom>
          <a:noFill/>
        </p:spPr>
        <p:txBody>
          <a:bodyPr wrap="square" rtlCol="0">
            <a:spAutoFit/>
          </a:bodyPr>
          <a:lstStyle/>
          <a:p>
            <a:r>
              <a:rPr lang="en-GB" sz="2500" b="1" u="sng" dirty="0" smtClean="0"/>
              <a:t>QUESTION: How is </a:t>
            </a:r>
            <a:r>
              <a:rPr lang="en-GB" sz="2500" b="1" u="sng" dirty="0" err="1" smtClean="0"/>
              <a:t>Maycomb</a:t>
            </a:r>
            <a:r>
              <a:rPr lang="en-GB" sz="2500" b="1" u="sng" dirty="0" smtClean="0"/>
              <a:t> a microcosm for 1930s America as a whole?</a:t>
            </a:r>
            <a:endParaRPr lang="en-GB" sz="2500" b="1" u="sng" dirty="0"/>
          </a:p>
        </p:txBody>
      </p:sp>
      <p:sp>
        <p:nvSpPr>
          <p:cNvPr id="6" name="TextBox 5"/>
          <p:cNvSpPr txBox="1"/>
          <p:nvPr/>
        </p:nvSpPr>
        <p:spPr>
          <a:xfrm>
            <a:off x="6516216" y="404664"/>
            <a:ext cx="2411760" cy="5909310"/>
          </a:xfrm>
          <a:prstGeom prst="rect">
            <a:avLst/>
          </a:prstGeom>
          <a:noFill/>
        </p:spPr>
        <p:txBody>
          <a:bodyPr wrap="square" rtlCol="0">
            <a:spAutoFit/>
          </a:bodyPr>
          <a:lstStyle/>
          <a:p>
            <a:r>
              <a:rPr lang="en-GB" dirty="0" err="1" smtClean="0"/>
              <a:t>Jem</a:t>
            </a:r>
            <a:r>
              <a:rPr lang="en-GB" dirty="0" smtClean="0"/>
              <a:t> was staring at his half-eaten cake. “It’s like </a:t>
            </a:r>
            <a:r>
              <a:rPr lang="en-GB" dirty="0" err="1" smtClean="0"/>
              <a:t>bein</a:t>
            </a:r>
            <a:r>
              <a:rPr lang="en-GB" dirty="0" smtClean="0"/>
              <a:t>’ a caterpillar in a cocoon, that’s what it is,” he said. “Like </a:t>
            </a:r>
            <a:r>
              <a:rPr lang="en-GB" dirty="0" err="1" smtClean="0"/>
              <a:t>somethin</a:t>
            </a:r>
            <a:r>
              <a:rPr lang="en-GB" dirty="0" smtClean="0"/>
              <a:t>’ asleep wrapped up in a warm place. I always thought </a:t>
            </a:r>
            <a:r>
              <a:rPr lang="en-GB" dirty="0" err="1" smtClean="0"/>
              <a:t>Maycomb</a:t>
            </a:r>
            <a:r>
              <a:rPr lang="en-GB" dirty="0" smtClean="0"/>
              <a:t> folks were the best folks in the world, least that’s what they seemed like.”</a:t>
            </a:r>
            <a:br>
              <a:rPr lang="en-GB" dirty="0" smtClean="0"/>
            </a:br>
            <a:r>
              <a:rPr lang="en-GB" dirty="0" smtClean="0"/>
              <a:t/>
            </a:r>
            <a:br>
              <a:rPr lang="en-GB" dirty="0" smtClean="0"/>
            </a:br>
            <a:r>
              <a:rPr lang="en-GB" dirty="0" smtClean="0"/>
              <a:t>“We’re the safest folks in the world,” said Miss </a:t>
            </a:r>
            <a:r>
              <a:rPr lang="en-GB" dirty="0" err="1" smtClean="0"/>
              <a:t>Maudie</a:t>
            </a:r>
            <a:r>
              <a:rPr lang="en-GB" dirty="0" smtClean="0"/>
              <a:t>. “We’re so rarely called on to be Christians, but when we are, we’ve got men like Atticus to go for us.”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4176464" cy="2308324"/>
          </a:xfrm>
          <a:prstGeom prst="rect">
            <a:avLst/>
          </a:prstGeom>
          <a:noFill/>
        </p:spPr>
        <p:txBody>
          <a:bodyPr wrap="square" rtlCol="0">
            <a:spAutoFit/>
          </a:bodyPr>
          <a:lstStyle/>
          <a:p>
            <a:r>
              <a:rPr lang="en-GB" sz="1600" dirty="0" smtClean="0"/>
              <a:t>“If there's just one kind of folks, why can't they get along with each other? If they're all alike, why do they go out of their way to despise each other? Scout, I think I'm beginning to understand something. I think I'm beginning to understand why Boo </a:t>
            </a:r>
            <a:r>
              <a:rPr lang="en-GB" sz="1600" dirty="0" err="1" smtClean="0"/>
              <a:t>Radley's</a:t>
            </a:r>
            <a:r>
              <a:rPr lang="en-GB" sz="1600" dirty="0" smtClean="0"/>
              <a:t> stayed shut up in the house all this time. It's because he wants to stay inside.” </a:t>
            </a:r>
          </a:p>
          <a:p>
            <a:endParaRPr lang="en-GB" sz="1600" dirty="0"/>
          </a:p>
        </p:txBody>
      </p:sp>
      <p:sp>
        <p:nvSpPr>
          <p:cNvPr id="3" name="TextBox 2"/>
          <p:cNvSpPr txBox="1"/>
          <p:nvPr/>
        </p:nvSpPr>
        <p:spPr>
          <a:xfrm>
            <a:off x="6156176" y="260648"/>
            <a:ext cx="2736304" cy="3293209"/>
          </a:xfrm>
          <a:prstGeom prst="rect">
            <a:avLst/>
          </a:prstGeom>
          <a:noFill/>
        </p:spPr>
        <p:txBody>
          <a:bodyPr wrap="square" rtlCol="0">
            <a:spAutoFit/>
          </a:bodyPr>
          <a:lstStyle/>
          <a:p>
            <a:r>
              <a:rPr lang="en-GB" sz="1600" dirty="0" smtClean="0"/>
              <a:t>“</a:t>
            </a:r>
            <a:r>
              <a:rPr lang="en-GB" sz="1600" dirty="0" err="1" smtClean="0"/>
              <a:t>Neighbors</a:t>
            </a:r>
            <a:r>
              <a:rPr lang="en-GB" sz="1600" dirty="0" smtClean="0"/>
              <a:t> bring food with death and flowers with sickness and little things in between. Boo was our </a:t>
            </a:r>
            <a:r>
              <a:rPr lang="en-GB" sz="1600" dirty="0" err="1" smtClean="0"/>
              <a:t>neighbor</a:t>
            </a:r>
            <a:r>
              <a:rPr lang="en-GB" sz="1600" dirty="0" smtClean="0"/>
              <a:t>. He gave us two soap dolls, a broken watch and chain, a pair of good-luck pennies, and our lives. But </a:t>
            </a:r>
            <a:r>
              <a:rPr lang="en-GB" sz="1600" dirty="0" err="1" smtClean="0"/>
              <a:t>neighbors</a:t>
            </a:r>
            <a:r>
              <a:rPr lang="en-GB" sz="1600" dirty="0" smtClean="0"/>
              <a:t> give in return. We never put back into the tree what we took out of it: we had given him nothing, and it made me sad.” </a:t>
            </a:r>
            <a:endParaRPr lang="en-GB" sz="1600" dirty="0"/>
          </a:p>
        </p:txBody>
      </p:sp>
      <p:sp>
        <p:nvSpPr>
          <p:cNvPr id="4" name="TextBox 3"/>
          <p:cNvSpPr txBox="1"/>
          <p:nvPr/>
        </p:nvSpPr>
        <p:spPr>
          <a:xfrm>
            <a:off x="5039544" y="4293096"/>
            <a:ext cx="4104456" cy="1200329"/>
          </a:xfrm>
          <a:prstGeom prst="rect">
            <a:avLst/>
          </a:prstGeom>
          <a:noFill/>
        </p:spPr>
        <p:txBody>
          <a:bodyPr wrap="square" rtlCol="0">
            <a:spAutoFit/>
          </a:bodyPr>
          <a:lstStyle/>
          <a:p>
            <a:r>
              <a:rPr lang="en-GB" b="1" dirty="0" smtClean="0"/>
              <a:t>Looking at these three quotes, what do you think Harper Lee views as the main problem within 1930s society? How might it be overcome?</a:t>
            </a:r>
            <a:endParaRPr lang="en-GB" b="1" dirty="0"/>
          </a:p>
        </p:txBody>
      </p:sp>
      <p:sp>
        <p:nvSpPr>
          <p:cNvPr id="5" name="TextBox 4"/>
          <p:cNvSpPr txBox="1"/>
          <p:nvPr/>
        </p:nvSpPr>
        <p:spPr>
          <a:xfrm>
            <a:off x="683568" y="2780928"/>
            <a:ext cx="4248472" cy="3293209"/>
          </a:xfrm>
          <a:prstGeom prst="rect">
            <a:avLst/>
          </a:prstGeom>
          <a:noFill/>
        </p:spPr>
        <p:txBody>
          <a:bodyPr wrap="square" rtlCol="0">
            <a:spAutoFit/>
          </a:bodyPr>
          <a:lstStyle/>
          <a:p>
            <a:r>
              <a:rPr lang="en-GB" sz="1600" dirty="0" smtClean="0"/>
              <a:t>“Atticus said to </a:t>
            </a:r>
            <a:r>
              <a:rPr lang="en-GB" sz="1600" dirty="0" err="1" smtClean="0"/>
              <a:t>Jem</a:t>
            </a:r>
            <a:r>
              <a:rPr lang="en-GB" sz="1600" dirty="0" smtClean="0"/>
              <a:t> one day, "I’d rather you shot at tin cans in the backyard, but I know you’ll go after birds. Shoot all the blue jays you want, if you can hit ‘</a:t>
            </a:r>
            <a:r>
              <a:rPr lang="en-GB" sz="1600" dirty="0" err="1" smtClean="0"/>
              <a:t>em</a:t>
            </a:r>
            <a:r>
              <a:rPr lang="en-GB" sz="1600" dirty="0" smtClean="0"/>
              <a:t>, but remember it’s a sin to kill a mockingbird." That was the only time I ever heard Atticus say it was a sin to do something, and I asked Miss </a:t>
            </a:r>
            <a:r>
              <a:rPr lang="en-GB" sz="1600" dirty="0" err="1" smtClean="0"/>
              <a:t>Maudie</a:t>
            </a:r>
            <a:r>
              <a:rPr lang="en-GB" sz="1600" dirty="0" smtClean="0"/>
              <a:t> about it. "Your father’s right," she said. "Mockingbirds don’t do one thing except make music for us to enjoy. They don’t eat up people’s gardens, don’t nest in corn cribs, they don’t do one thing but sing their hearts out for us. That’s why it’s a sin to kill a mockingbird.”</a:t>
            </a:r>
            <a:endParaRPr lang="en-GB"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348880"/>
            <a:ext cx="3096344" cy="1323439"/>
          </a:xfrm>
          <a:prstGeom prst="rect">
            <a:avLst/>
          </a:prstGeom>
          <a:noFill/>
        </p:spPr>
        <p:txBody>
          <a:bodyPr wrap="square" rtlCol="0">
            <a:spAutoFit/>
          </a:bodyPr>
          <a:lstStyle/>
          <a:p>
            <a:pPr algn="ctr"/>
            <a:r>
              <a:rPr lang="en-GB" sz="4000" b="1" dirty="0" smtClean="0"/>
              <a:t>Civil Rights Movement</a:t>
            </a:r>
            <a:endParaRPr lang="en-GB" sz="4000" b="1" dirty="0"/>
          </a:p>
        </p:txBody>
      </p:sp>
      <p:sp>
        <p:nvSpPr>
          <p:cNvPr id="3" name="TextBox 2"/>
          <p:cNvSpPr txBox="1"/>
          <p:nvPr/>
        </p:nvSpPr>
        <p:spPr>
          <a:xfrm>
            <a:off x="323528" y="260648"/>
            <a:ext cx="2232248" cy="2585323"/>
          </a:xfrm>
          <a:prstGeom prst="rect">
            <a:avLst/>
          </a:prstGeom>
          <a:noFill/>
        </p:spPr>
        <p:txBody>
          <a:bodyPr wrap="square" rtlCol="0">
            <a:spAutoFit/>
          </a:bodyPr>
          <a:lstStyle/>
          <a:p>
            <a:r>
              <a:rPr lang="en-GB" dirty="0" smtClean="0"/>
              <a:t>“Cry about the simple hell people give other people- without even thinking. Cry about the hell white people give </a:t>
            </a:r>
            <a:r>
              <a:rPr lang="en-GB" dirty="0" err="1" smtClean="0"/>
              <a:t>colored</a:t>
            </a:r>
            <a:r>
              <a:rPr lang="en-GB" dirty="0" smtClean="0"/>
              <a:t> folks, without even stopping to think that they're people too.” </a:t>
            </a:r>
            <a:endParaRPr lang="en-GB" dirty="0"/>
          </a:p>
        </p:txBody>
      </p:sp>
      <p:sp>
        <p:nvSpPr>
          <p:cNvPr id="4" name="TextBox 3"/>
          <p:cNvSpPr txBox="1"/>
          <p:nvPr/>
        </p:nvSpPr>
        <p:spPr>
          <a:xfrm>
            <a:off x="3419872" y="188640"/>
            <a:ext cx="4392488" cy="1477328"/>
          </a:xfrm>
          <a:prstGeom prst="rect">
            <a:avLst/>
          </a:prstGeom>
          <a:noFill/>
        </p:spPr>
        <p:txBody>
          <a:bodyPr wrap="square" rtlCol="0">
            <a:spAutoFit/>
          </a:bodyPr>
          <a:lstStyle/>
          <a:p>
            <a:r>
              <a:rPr lang="en-GB" dirty="0" smtClean="0"/>
              <a:t>“Some negroes lie, some are immoral, some negro men are not be trusted around women - black and white. But this is a truth that applies to the human race and to no particular race of men.” </a:t>
            </a:r>
            <a:endParaRPr lang="en-GB" dirty="0"/>
          </a:p>
        </p:txBody>
      </p:sp>
      <p:sp>
        <p:nvSpPr>
          <p:cNvPr id="5" name="TextBox 4"/>
          <p:cNvSpPr txBox="1"/>
          <p:nvPr/>
        </p:nvSpPr>
        <p:spPr>
          <a:xfrm>
            <a:off x="179512" y="3212976"/>
            <a:ext cx="2160240" cy="2031325"/>
          </a:xfrm>
          <a:prstGeom prst="rect">
            <a:avLst/>
          </a:prstGeom>
          <a:noFill/>
        </p:spPr>
        <p:txBody>
          <a:bodyPr wrap="square" rtlCol="0">
            <a:spAutoFit/>
          </a:bodyPr>
          <a:lstStyle/>
          <a:p>
            <a:r>
              <a:rPr lang="en-GB" dirty="0" smtClean="0"/>
              <a:t>Rosa Parks: "the first lady of civil rights" and "the mother of the freedom movement. Refuses to give up her seat in 1953.</a:t>
            </a:r>
            <a:endParaRPr lang="en-GB" dirty="0"/>
          </a:p>
        </p:txBody>
      </p:sp>
      <p:sp>
        <p:nvSpPr>
          <p:cNvPr id="6" name="TextBox 5"/>
          <p:cNvSpPr txBox="1"/>
          <p:nvPr/>
        </p:nvSpPr>
        <p:spPr>
          <a:xfrm>
            <a:off x="6732240" y="2132857"/>
            <a:ext cx="2016224" cy="3970318"/>
          </a:xfrm>
          <a:prstGeom prst="rect">
            <a:avLst/>
          </a:prstGeom>
          <a:noFill/>
        </p:spPr>
        <p:txBody>
          <a:bodyPr wrap="square" rtlCol="0">
            <a:spAutoFit/>
          </a:bodyPr>
          <a:lstStyle/>
          <a:p>
            <a:r>
              <a:rPr lang="en-GB" dirty="0" smtClean="0"/>
              <a:t>The </a:t>
            </a:r>
            <a:r>
              <a:rPr lang="en-GB" b="1" dirty="0" smtClean="0"/>
              <a:t>civil rights movement</a:t>
            </a:r>
            <a:r>
              <a:rPr lang="en-GB" dirty="0" smtClean="0"/>
              <a:t> was and is a worldwide political movement for equality before the law. In many situations it took the form of campaigns of civil resistance aimed at achieving change by non-violent forms of resistance.</a:t>
            </a:r>
            <a:endParaRPr lang="en-GB" dirty="0"/>
          </a:p>
        </p:txBody>
      </p:sp>
      <p:sp>
        <p:nvSpPr>
          <p:cNvPr id="7" name="TextBox 6"/>
          <p:cNvSpPr txBox="1"/>
          <p:nvPr/>
        </p:nvSpPr>
        <p:spPr>
          <a:xfrm>
            <a:off x="2699792" y="4221088"/>
            <a:ext cx="3240360" cy="2585323"/>
          </a:xfrm>
          <a:prstGeom prst="rect">
            <a:avLst/>
          </a:prstGeom>
          <a:noFill/>
        </p:spPr>
        <p:txBody>
          <a:bodyPr wrap="square" rtlCol="0">
            <a:spAutoFit/>
          </a:bodyPr>
          <a:lstStyle/>
          <a:p>
            <a:r>
              <a:rPr lang="en-GB" b="1" u="sng" dirty="0" smtClean="0"/>
              <a:t>QUESTIONS:</a:t>
            </a:r>
          </a:p>
          <a:p>
            <a:pPr>
              <a:buFontTx/>
              <a:buChar char="-"/>
            </a:pPr>
            <a:r>
              <a:rPr lang="en-GB" b="1" dirty="0" smtClean="0"/>
              <a:t>In what ways do we see the beginnings of the Civil Rights Movement in 1930s </a:t>
            </a:r>
            <a:r>
              <a:rPr lang="en-GB" b="1" dirty="0" err="1" smtClean="0"/>
              <a:t>Maycomb</a:t>
            </a:r>
            <a:r>
              <a:rPr lang="en-GB" b="1" dirty="0" smtClean="0"/>
              <a:t>?</a:t>
            </a:r>
          </a:p>
          <a:p>
            <a:pPr>
              <a:buFontTx/>
              <a:buChar char="-"/>
            </a:pPr>
            <a:r>
              <a:rPr lang="en-GB" b="1" dirty="0" smtClean="0"/>
              <a:t>To what extent can we view the novel as part of the movement (e.g. As a protest novel)?</a:t>
            </a:r>
          </a:p>
          <a:p>
            <a:pPr>
              <a:buFontTx/>
              <a:buChar char="-"/>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348880"/>
            <a:ext cx="3096344" cy="1323439"/>
          </a:xfrm>
          <a:prstGeom prst="rect">
            <a:avLst/>
          </a:prstGeom>
          <a:noFill/>
        </p:spPr>
        <p:txBody>
          <a:bodyPr wrap="square" rtlCol="0">
            <a:spAutoFit/>
          </a:bodyPr>
          <a:lstStyle/>
          <a:p>
            <a:pPr algn="ctr"/>
            <a:r>
              <a:rPr lang="en-GB" sz="4000" b="1" dirty="0" smtClean="0"/>
              <a:t>Martin Luther King</a:t>
            </a:r>
            <a:endParaRPr lang="en-GB" sz="4000" b="1" dirty="0"/>
          </a:p>
        </p:txBody>
      </p:sp>
      <p:sp>
        <p:nvSpPr>
          <p:cNvPr id="3" name="TextBox 2"/>
          <p:cNvSpPr txBox="1"/>
          <p:nvPr/>
        </p:nvSpPr>
        <p:spPr>
          <a:xfrm>
            <a:off x="323528" y="260649"/>
            <a:ext cx="2808312" cy="3554819"/>
          </a:xfrm>
          <a:prstGeom prst="rect">
            <a:avLst/>
          </a:prstGeom>
          <a:noFill/>
        </p:spPr>
        <p:txBody>
          <a:bodyPr wrap="square" rtlCol="0">
            <a:spAutoFit/>
          </a:bodyPr>
          <a:lstStyle/>
          <a:p>
            <a:r>
              <a:rPr lang="en-GB" sz="1500" dirty="0" smtClean="0"/>
              <a:t>King first achieved national renown </a:t>
            </a:r>
            <a:r>
              <a:rPr lang="en-GB" sz="1500" b="1" dirty="0" smtClean="0"/>
              <a:t>when he helped mobilise the black boycott of the Montgomery bus system in 1955.</a:t>
            </a:r>
            <a:r>
              <a:rPr lang="en-GB" sz="1500" dirty="0" smtClean="0"/>
              <a:t> This was organised after Rosa Parks, a black woman, refused to give up her seat on the bus to a white man - in the segregated south, black people could only sit at the back of the bus. The 382-day boycott led the bus company to change its regulations, and the supreme court declared such segregation unconstitutional.</a:t>
            </a:r>
            <a:endParaRPr lang="en-GB" sz="1500" dirty="0"/>
          </a:p>
        </p:txBody>
      </p:sp>
      <p:sp>
        <p:nvSpPr>
          <p:cNvPr id="4" name="TextBox 3"/>
          <p:cNvSpPr txBox="1"/>
          <p:nvPr/>
        </p:nvSpPr>
        <p:spPr>
          <a:xfrm>
            <a:off x="5868144" y="0"/>
            <a:ext cx="3096344" cy="2446824"/>
          </a:xfrm>
          <a:prstGeom prst="rect">
            <a:avLst/>
          </a:prstGeom>
          <a:noFill/>
        </p:spPr>
        <p:txBody>
          <a:bodyPr wrap="square" rtlCol="0">
            <a:spAutoFit/>
          </a:bodyPr>
          <a:lstStyle/>
          <a:p>
            <a:r>
              <a:rPr lang="en-GB" sz="1500" dirty="0" smtClean="0"/>
              <a:t>In 1957, King was active in the organisation of the </a:t>
            </a:r>
            <a:r>
              <a:rPr lang="en-GB" sz="1500" b="1" dirty="0" smtClean="0"/>
              <a:t>Southern Leadership Christian Conference </a:t>
            </a:r>
            <a:r>
              <a:rPr lang="en-GB" sz="1500" dirty="0" smtClean="0"/>
              <a:t>(SCLC), formed to co-ordinate protests against discrimination. He advocated non-violent direct action based on the methods of Gandhi, who led protests against British rule in India culminating in India's independence in 1947</a:t>
            </a:r>
            <a:r>
              <a:rPr lang="en-GB" dirty="0" smtClean="0"/>
              <a:t>.</a:t>
            </a:r>
            <a:endParaRPr lang="en-GB" dirty="0"/>
          </a:p>
        </p:txBody>
      </p:sp>
      <p:sp>
        <p:nvSpPr>
          <p:cNvPr id="5" name="TextBox 4"/>
          <p:cNvSpPr txBox="1"/>
          <p:nvPr/>
        </p:nvSpPr>
        <p:spPr>
          <a:xfrm>
            <a:off x="323528" y="3789041"/>
            <a:ext cx="3672408" cy="3370153"/>
          </a:xfrm>
          <a:prstGeom prst="rect">
            <a:avLst/>
          </a:prstGeom>
          <a:noFill/>
        </p:spPr>
        <p:txBody>
          <a:bodyPr wrap="square" rtlCol="0">
            <a:spAutoFit/>
          </a:bodyPr>
          <a:lstStyle/>
          <a:p>
            <a:r>
              <a:rPr lang="en-GB" sz="1500" dirty="0" smtClean="0"/>
              <a:t>King participated in the enormous civil rights march on Washington in August 1963, and </a:t>
            </a:r>
            <a:r>
              <a:rPr lang="en-GB" sz="1500" b="1" dirty="0" smtClean="0"/>
              <a:t>delivered his famous 'I have a dream' speech, predicting a day when the promise of freedom and equality for all would become a reality in America. </a:t>
            </a:r>
            <a:r>
              <a:rPr lang="en-GB" sz="1500" dirty="0" smtClean="0"/>
              <a:t>In 1964, he was awarded the Nobel Peace Prize. In 1965, he led a campaign to register blacks to vote. The same year the US Congress passed the Voting Rights Act outlawing the discriminatory practices that had barred blacks from voting in the south.</a:t>
            </a:r>
          </a:p>
          <a:p>
            <a:r>
              <a:rPr lang="en-GB" sz="1500" dirty="0" smtClean="0"/>
              <a:t>.</a:t>
            </a:r>
          </a:p>
          <a:p>
            <a:endParaRPr lang="en-GB" dirty="0"/>
          </a:p>
        </p:txBody>
      </p:sp>
      <p:sp>
        <p:nvSpPr>
          <p:cNvPr id="6" name="TextBox 5"/>
          <p:cNvSpPr txBox="1"/>
          <p:nvPr/>
        </p:nvSpPr>
        <p:spPr>
          <a:xfrm>
            <a:off x="5796136" y="2852936"/>
            <a:ext cx="3096344" cy="2160240"/>
          </a:xfrm>
          <a:prstGeom prst="rect">
            <a:avLst/>
          </a:prstGeom>
          <a:noFill/>
        </p:spPr>
        <p:txBody>
          <a:bodyPr wrap="square" rtlCol="0">
            <a:spAutoFit/>
          </a:bodyPr>
          <a:lstStyle/>
          <a:p>
            <a:r>
              <a:rPr lang="en-GB" sz="1500" dirty="0" smtClean="0"/>
              <a:t>As the civil rights movement became increasingly radicalised, </a:t>
            </a:r>
            <a:r>
              <a:rPr lang="en-GB" sz="1500" b="1" dirty="0" smtClean="0"/>
              <a:t>King found that his message of peaceful protest was not shared by many in the younger generation. </a:t>
            </a:r>
            <a:r>
              <a:rPr lang="en-GB" sz="1500" dirty="0" smtClean="0"/>
              <a:t>King began to protest against the Vietnam war and poverty levels in the US. He was assassinated on 4 April 1968 during a visit to Memphis, Tennessee</a:t>
            </a:r>
            <a:endParaRPr lang="en-GB" sz="1500" dirty="0"/>
          </a:p>
        </p:txBody>
      </p:sp>
      <p:pic>
        <p:nvPicPr>
          <p:cNvPr id="4098" name="Picture 2" descr="Martin Luther King"/>
          <p:cNvPicPr>
            <a:picLocks noChangeAspect="1" noChangeArrowheads="1"/>
          </p:cNvPicPr>
          <p:nvPr/>
        </p:nvPicPr>
        <p:blipFill>
          <a:blip r:embed="rId3" cstate="print"/>
          <a:srcRect/>
          <a:stretch>
            <a:fillRect/>
          </a:stretch>
        </p:blipFill>
        <p:spPr bwMode="auto">
          <a:xfrm>
            <a:off x="3779912" y="404664"/>
            <a:ext cx="1295400" cy="1762126"/>
          </a:xfrm>
          <a:prstGeom prst="rect">
            <a:avLst/>
          </a:prstGeom>
          <a:noFill/>
        </p:spPr>
      </p:pic>
      <p:sp>
        <p:nvSpPr>
          <p:cNvPr id="8" name="TextBox 7"/>
          <p:cNvSpPr txBox="1"/>
          <p:nvPr/>
        </p:nvSpPr>
        <p:spPr>
          <a:xfrm>
            <a:off x="4788024" y="5589240"/>
            <a:ext cx="3816424" cy="646331"/>
          </a:xfrm>
          <a:prstGeom prst="rect">
            <a:avLst/>
          </a:prstGeom>
          <a:noFill/>
        </p:spPr>
        <p:txBody>
          <a:bodyPr wrap="square" rtlCol="0">
            <a:spAutoFit/>
          </a:bodyPr>
          <a:lstStyle/>
          <a:p>
            <a:r>
              <a:rPr lang="en-GB" b="1" u="sng" dirty="0" smtClean="0"/>
              <a:t>CAN YOU THINK OF ANY SIMILARITIES BETWEEN MLK AND ATTICUS?</a:t>
            </a:r>
            <a:endParaRPr lang="en-GB" b="1"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824" y="2708920"/>
            <a:ext cx="3528392" cy="1169551"/>
          </a:xfrm>
          <a:prstGeom prst="rect">
            <a:avLst/>
          </a:prstGeom>
          <a:noFill/>
        </p:spPr>
        <p:txBody>
          <a:bodyPr wrap="square" rtlCol="0">
            <a:spAutoFit/>
          </a:bodyPr>
          <a:lstStyle/>
          <a:p>
            <a:pPr algn="ctr"/>
            <a:r>
              <a:rPr lang="en-GB" sz="3500" b="1" dirty="0" smtClean="0"/>
              <a:t>Interpretations over time</a:t>
            </a:r>
            <a:endParaRPr lang="en-GB" sz="3500" b="1" dirty="0"/>
          </a:p>
        </p:txBody>
      </p:sp>
      <p:sp>
        <p:nvSpPr>
          <p:cNvPr id="3" name="TextBox 2"/>
          <p:cNvSpPr txBox="1"/>
          <p:nvPr/>
        </p:nvSpPr>
        <p:spPr>
          <a:xfrm>
            <a:off x="755576" y="836712"/>
            <a:ext cx="2304256" cy="369332"/>
          </a:xfrm>
          <a:prstGeom prst="rect">
            <a:avLst/>
          </a:prstGeom>
          <a:noFill/>
        </p:spPr>
        <p:txBody>
          <a:bodyPr wrap="square" rtlCol="0">
            <a:spAutoFit/>
          </a:bodyPr>
          <a:lstStyle/>
          <a:p>
            <a:endParaRPr lang="en-GB" dirty="0"/>
          </a:p>
        </p:txBody>
      </p:sp>
      <p:sp>
        <p:nvSpPr>
          <p:cNvPr id="4" name="TextBox 3"/>
          <p:cNvSpPr txBox="1"/>
          <p:nvPr/>
        </p:nvSpPr>
        <p:spPr>
          <a:xfrm>
            <a:off x="179512" y="908720"/>
            <a:ext cx="2808312" cy="2169825"/>
          </a:xfrm>
          <a:prstGeom prst="rect">
            <a:avLst/>
          </a:prstGeom>
          <a:noFill/>
        </p:spPr>
        <p:txBody>
          <a:bodyPr wrap="square" rtlCol="0">
            <a:spAutoFit/>
          </a:bodyPr>
          <a:lstStyle/>
          <a:p>
            <a:r>
              <a:rPr lang="en-GB" sz="1500" b="1" dirty="0" smtClean="0"/>
              <a:t>BEST-SELLER</a:t>
            </a:r>
          </a:p>
          <a:p>
            <a:r>
              <a:rPr lang="en-GB" sz="1500" dirty="0" smtClean="0"/>
              <a:t>When published in 1960, went straight into best-seller chart, selling more than 500,000 copies in the first 6 months. To date, it has been translated into 40 languages and in 2010, had sold 30 million copies.</a:t>
            </a:r>
          </a:p>
          <a:p>
            <a:endParaRPr lang="en-GB" sz="1500" dirty="0"/>
          </a:p>
        </p:txBody>
      </p:sp>
      <p:sp>
        <p:nvSpPr>
          <p:cNvPr id="5" name="TextBox 4"/>
          <p:cNvSpPr txBox="1"/>
          <p:nvPr/>
        </p:nvSpPr>
        <p:spPr>
          <a:xfrm>
            <a:off x="611560" y="3429000"/>
            <a:ext cx="2808312" cy="1708160"/>
          </a:xfrm>
          <a:prstGeom prst="rect">
            <a:avLst/>
          </a:prstGeom>
          <a:noFill/>
        </p:spPr>
        <p:txBody>
          <a:bodyPr wrap="square" rtlCol="0">
            <a:spAutoFit/>
          </a:bodyPr>
          <a:lstStyle/>
          <a:p>
            <a:r>
              <a:rPr lang="en-GB" sz="1500" b="1" dirty="0" smtClean="0"/>
              <a:t>PRIZE-WINNING</a:t>
            </a:r>
          </a:p>
          <a:p>
            <a:r>
              <a:rPr lang="en-GB" sz="1500" dirty="0" smtClean="0"/>
              <a:t>It won the Pulitzer Prize in 1961 and 1962, was adapted into an Oscar-winning film. Atticus Finch was voted as the greatest film of the 20</a:t>
            </a:r>
            <a:r>
              <a:rPr lang="en-GB" sz="1500" baseline="30000" dirty="0" smtClean="0"/>
              <a:t>th</a:t>
            </a:r>
            <a:r>
              <a:rPr lang="en-GB" sz="1500" dirty="0" smtClean="0"/>
              <a:t> century. </a:t>
            </a:r>
          </a:p>
          <a:p>
            <a:endParaRPr lang="en-GB" sz="1500" dirty="0"/>
          </a:p>
        </p:txBody>
      </p:sp>
      <p:sp>
        <p:nvSpPr>
          <p:cNvPr id="6" name="TextBox 5"/>
          <p:cNvSpPr txBox="1"/>
          <p:nvPr/>
        </p:nvSpPr>
        <p:spPr>
          <a:xfrm>
            <a:off x="3491880" y="260648"/>
            <a:ext cx="2808312" cy="1708160"/>
          </a:xfrm>
          <a:prstGeom prst="rect">
            <a:avLst/>
          </a:prstGeom>
          <a:noFill/>
        </p:spPr>
        <p:txBody>
          <a:bodyPr wrap="square" rtlCol="0">
            <a:spAutoFit/>
          </a:bodyPr>
          <a:lstStyle/>
          <a:p>
            <a:r>
              <a:rPr lang="en-GB" sz="1500" b="1" dirty="0" smtClean="0"/>
              <a:t>BANNED</a:t>
            </a:r>
          </a:p>
          <a:p>
            <a:r>
              <a:rPr lang="en-GB" sz="1500" dirty="0" smtClean="0"/>
              <a:t>According to the American Library Institute, frequent attempts have been made ban the novel; it’s the 21</a:t>
            </a:r>
            <a:r>
              <a:rPr lang="en-GB" sz="1500" baseline="30000" dirty="0" smtClean="0"/>
              <a:t>st</a:t>
            </a:r>
            <a:r>
              <a:rPr lang="en-GB" sz="1500" dirty="0" smtClean="0"/>
              <a:t> ‘most challenged’ book of the 21</a:t>
            </a:r>
            <a:r>
              <a:rPr lang="en-GB" sz="1500" baseline="30000" dirty="0" smtClean="0"/>
              <a:t>st</a:t>
            </a:r>
            <a:r>
              <a:rPr lang="en-GB" sz="1500" dirty="0" smtClean="0"/>
              <a:t> century</a:t>
            </a:r>
            <a:endParaRPr lang="en-GB" sz="1500" dirty="0"/>
          </a:p>
        </p:txBody>
      </p:sp>
      <p:sp>
        <p:nvSpPr>
          <p:cNvPr id="7" name="TextBox 6"/>
          <p:cNvSpPr txBox="1"/>
          <p:nvPr/>
        </p:nvSpPr>
        <p:spPr>
          <a:xfrm>
            <a:off x="6588224" y="2132856"/>
            <a:ext cx="2160240" cy="2169825"/>
          </a:xfrm>
          <a:prstGeom prst="rect">
            <a:avLst/>
          </a:prstGeom>
          <a:noFill/>
        </p:spPr>
        <p:txBody>
          <a:bodyPr wrap="square" rtlCol="0">
            <a:spAutoFit/>
          </a:bodyPr>
          <a:lstStyle/>
          <a:p>
            <a:r>
              <a:rPr lang="en-GB" sz="1500" b="1" dirty="0" smtClean="0"/>
              <a:t>LONG-LASTING AND MUCH-LOVED</a:t>
            </a:r>
          </a:p>
          <a:p>
            <a:r>
              <a:rPr lang="en-GB" sz="1500" dirty="0" smtClean="0"/>
              <a:t>In 1999, it was voted best novel of the 20th century. In 2006, British readers voted it as the book every adult should read before they die. </a:t>
            </a:r>
          </a:p>
          <a:p>
            <a:endParaRPr lang="en-GB" sz="1500" dirty="0"/>
          </a:p>
        </p:txBody>
      </p:sp>
      <p:sp>
        <p:nvSpPr>
          <p:cNvPr id="8" name="TextBox 7"/>
          <p:cNvSpPr txBox="1"/>
          <p:nvPr/>
        </p:nvSpPr>
        <p:spPr>
          <a:xfrm>
            <a:off x="1259632" y="5157193"/>
            <a:ext cx="6984776" cy="1600438"/>
          </a:xfrm>
          <a:prstGeom prst="rect">
            <a:avLst/>
          </a:prstGeom>
          <a:noFill/>
        </p:spPr>
        <p:txBody>
          <a:bodyPr wrap="square" rtlCol="0">
            <a:spAutoFit/>
          </a:bodyPr>
          <a:lstStyle/>
          <a:p>
            <a:r>
              <a:rPr lang="en-GB" sz="1600" b="1" dirty="0" smtClean="0"/>
              <a:t>Questions:</a:t>
            </a:r>
          </a:p>
          <a:p>
            <a:pPr>
              <a:buFontTx/>
              <a:buChar char="-"/>
            </a:pPr>
            <a:r>
              <a:rPr lang="en-GB" sz="1600" dirty="0" smtClean="0"/>
              <a:t>Why do you think the novel was so popular at the time of its publication?</a:t>
            </a:r>
          </a:p>
          <a:p>
            <a:pPr>
              <a:buFontTx/>
              <a:buChar char="-"/>
            </a:pPr>
            <a:r>
              <a:rPr lang="en-GB" sz="1600" dirty="0" smtClean="0"/>
              <a:t>Why does the novel continue to be so popular with readers all over the world?</a:t>
            </a:r>
          </a:p>
          <a:p>
            <a:pPr>
              <a:buFontTx/>
              <a:buChar char="-"/>
            </a:pPr>
            <a:r>
              <a:rPr lang="en-GB" sz="1600" dirty="0" smtClean="0"/>
              <a:t>What might modern-day readers empathise with? </a:t>
            </a:r>
          </a:p>
          <a:p>
            <a:pPr>
              <a:buFontTx/>
              <a:buChar char="-"/>
            </a:pPr>
            <a:r>
              <a:rPr lang="en-GB" sz="1600" dirty="0" smtClean="0"/>
              <a:t>What did you enjoy about the novel?</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planning</a:t>
            </a:r>
            <a:endParaRPr lang="en-GB" dirty="0"/>
          </a:p>
        </p:txBody>
      </p:sp>
      <p:sp>
        <p:nvSpPr>
          <p:cNvPr id="3" name="Content Placeholder 2"/>
          <p:cNvSpPr>
            <a:spLocks noGrp="1"/>
          </p:cNvSpPr>
          <p:nvPr>
            <p:ph idx="1"/>
          </p:nvPr>
        </p:nvSpPr>
        <p:spPr/>
        <p:txBody>
          <a:bodyPr/>
          <a:lstStyle/>
          <a:p>
            <a:r>
              <a:rPr lang="en-GB" dirty="0" smtClean="0"/>
              <a:t>Working in groups, create a detailed essay plan for the question you have been allocated. </a:t>
            </a:r>
          </a:p>
          <a:p>
            <a:r>
              <a:rPr lang="en-GB" dirty="0" smtClean="0"/>
              <a:t>Ensure explore the significance of context and include quotes.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1 – approaching question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5688632" cy="6186309"/>
          </a:xfrm>
          <a:prstGeom prst="rect">
            <a:avLst/>
          </a:prstGeom>
          <a:noFill/>
        </p:spPr>
        <p:txBody>
          <a:bodyPr wrap="square" rtlCol="0">
            <a:spAutoFit/>
          </a:bodyPr>
          <a:lstStyle/>
          <a:p>
            <a:r>
              <a:rPr lang="en-GB" sz="1200" dirty="0" smtClean="0"/>
              <a:t>“But Mr Tate said, ‘This court will come to order,’ in a voice that rang with authority, and the heads below us jerked up. Mr Tate left the room and returned with Tom Robinson. He steered Tom to his place beside Atticus, and stood there. Judge Taylor had roused himself to sudden alertness and was sitting up straight looking at the empty jury box. </a:t>
            </a:r>
          </a:p>
          <a:p>
            <a:r>
              <a:rPr lang="en-GB" sz="1200" dirty="0" smtClean="0"/>
              <a:t>    What happened after that had a dreamlike quality: in a dream I saw the jury return moving like underwater swimmers, and Judge Taylor’s voice came from far away, and was tiny. I saw something only a lawyer’s child could be expected to see, could be expected to watch for, and it was like watching Atticus walk into the street, raise a rifle to his shoulder and pull the trigger, but watching all the time knowing that the gun was empty. </a:t>
            </a:r>
          </a:p>
          <a:p>
            <a:r>
              <a:rPr lang="en-GB" sz="1200" dirty="0" smtClean="0"/>
              <a:t>    A jury never looks at a defendant is has convicted, and when this jury came in, not one of them looked at Tom Robinson. The foreman handed a piece of paper to Mr Tate who handed it to the clerk who handed it to the judge ...</a:t>
            </a:r>
          </a:p>
          <a:p>
            <a:r>
              <a:rPr lang="en-GB" sz="1200" dirty="0" smtClean="0"/>
              <a:t>   I shut my eyes. Judge Taylor was polling the jury: ‘Guilty ... guilty ... guilty ... guilty...’ I peeked at </a:t>
            </a:r>
            <a:r>
              <a:rPr lang="en-GB" sz="1200" dirty="0" err="1" smtClean="0"/>
              <a:t>Jem</a:t>
            </a:r>
            <a:r>
              <a:rPr lang="en-GB" sz="1200" dirty="0" smtClean="0"/>
              <a:t>: his hands were white from gripping the balcony rail, and his shoulders jerked as if each ‘guilty’ was a separate stab between them.</a:t>
            </a:r>
          </a:p>
          <a:p>
            <a:r>
              <a:rPr lang="en-GB" sz="1200" dirty="0" smtClean="0"/>
              <a:t>   Judge Taylor was saying something. His gavel was in his fist, but he wasn’t using it. Dimly, I saw Atticus pushing papers from the table into his briefcase. He snapped it shut, went to the court reporter and said something, nodded to Mr Gilmer, and then went to Tom Robinson and whispered something to him. Atticus put his hand on Tom’s shoulder as he whispered. Atticus took his coat off the back of his chair and pulled it over his shoulder. Then he left the courtroom, but not by his usual exit. He must have wanted to go home the short way, because he walked quickly down the middle aisle towards the south exit. I followed the top of his head as he made his way to the door. He did not look up.</a:t>
            </a:r>
          </a:p>
          <a:p>
            <a:r>
              <a:rPr lang="en-GB" sz="1200" dirty="0" smtClean="0"/>
              <a:t>   Someone was punching me, but I was reluctant to take my eyes from the people below us, and from the image of Atticus’s lonely walk down the aisle.</a:t>
            </a:r>
          </a:p>
          <a:p>
            <a:r>
              <a:rPr lang="en-GB" sz="1200" dirty="0" smtClean="0"/>
              <a:t>‘Miss Jean Louise?’</a:t>
            </a:r>
          </a:p>
          <a:p>
            <a:r>
              <a:rPr lang="en-GB" sz="1200" dirty="0" smtClean="0"/>
              <a:t>   I looked around. They were standing. All around us and in the balcony on the opposite wall, the Negroes were getting to their feet. Reverend Sykes’s voice was as distant as Judge Taylor’s.</a:t>
            </a:r>
          </a:p>
          <a:p>
            <a:r>
              <a:rPr lang="en-GB" sz="1200" dirty="0" smtClean="0"/>
              <a:t>‘Miss Jean Louise, stand up. Your father’s </a:t>
            </a:r>
            <a:r>
              <a:rPr lang="en-GB" sz="1200" dirty="0" err="1" smtClean="0"/>
              <a:t>passin</a:t>
            </a:r>
            <a:r>
              <a:rPr lang="en-GB" sz="1200" dirty="0" smtClean="0"/>
              <a:t>’.’”</a:t>
            </a:r>
          </a:p>
          <a:p>
            <a:endParaRPr lang="en-GB" sz="1200" dirty="0"/>
          </a:p>
        </p:txBody>
      </p:sp>
      <p:sp>
        <p:nvSpPr>
          <p:cNvPr id="3" name="TextBox 2"/>
          <p:cNvSpPr txBox="1"/>
          <p:nvPr/>
        </p:nvSpPr>
        <p:spPr>
          <a:xfrm>
            <a:off x="6588224" y="1268760"/>
            <a:ext cx="1944216" cy="1200329"/>
          </a:xfrm>
          <a:prstGeom prst="rect">
            <a:avLst/>
          </a:prstGeom>
          <a:noFill/>
        </p:spPr>
        <p:txBody>
          <a:bodyPr wrap="square" rtlCol="0">
            <a:spAutoFit/>
          </a:bodyPr>
          <a:lstStyle/>
          <a:p>
            <a:r>
              <a:rPr lang="en-GB" b="1" dirty="0" smtClean="0"/>
              <a:t>How does Lee’s use of language present emotions in this passage?</a:t>
            </a:r>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988840"/>
            <a:ext cx="5832648" cy="3046988"/>
          </a:xfrm>
          <a:prstGeom prst="rect">
            <a:avLst/>
          </a:prstGeom>
          <a:noFill/>
        </p:spPr>
        <p:txBody>
          <a:bodyPr wrap="square" rtlCol="0">
            <a:spAutoFit/>
          </a:bodyPr>
          <a:lstStyle/>
          <a:p>
            <a:r>
              <a:rPr lang="en-GB" sz="1200" dirty="0" smtClean="0"/>
              <a:t>“But Mr Tate said, ‘This court will come to order,’ in a voice that </a:t>
            </a:r>
            <a:r>
              <a:rPr lang="en-GB" sz="1200" u="sng" dirty="0" smtClean="0"/>
              <a:t>rang with authority</a:t>
            </a:r>
            <a:r>
              <a:rPr lang="en-GB" sz="1200" dirty="0" smtClean="0"/>
              <a:t>, and the heads below </a:t>
            </a:r>
            <a:r>
              <a:rPr lang="en-GB" sz="1200" u="sng" dirty="0" smtClean="0"/>
              <a:t>us jerked </a:t>
            </a:r>
            <a:r>
              <a:rPr lang="en-GB" sz="1200" dirty="0" smtClean="0"/>
              <a:t>up. Mr Tate left the room and returned with Tom Robinson. He steered Tom to his place beside Atticus, and stood there. Judge Taylor had </a:t>
            </a:r>
            <a:r>
              <a:rPr lang="en-GB" sz="1200" u="sng" dirty="0" smtClean="0"/>
              <a:t>roused </a:t>
            </a:r>
            <a:r>
              <a:rPr lang="en-GB" sz="1200" dirty="0" smtClean="0"/>
              <a:t>himself to </a:t>
            </a:r>
            <a:r>
              <a:rPr lang="en-GB" sz="1200" u="sng" dirty="0" smtClean="0"/>
              <a:t>sudden alertness </a:t>
            </a:r>
            <a:r>
              <a:rPr lang="en-GB" sz="1200" dirty="0" smtClean="0"/>
              <a:t>and was sitting up straight looking at the empty jury box. </a:t>
            </a:r>
          </a:p>
          <a:p>
            <a:r>
              <a:rPr lang="en-GB" sz="1200" dirty="0" smtClean="0"/>
              <a:t>    What happened after that had a dreamlike quality: in a dream I saw the jury return moving </a:t>
            </a:r>
            <a:r>
              <a:rPr lang="en-GB" sz="1200" u="sng" dirty="0" smtClean="0"/>
              <a:t>like underwater swimmers</a:t>
            </a:r>
            <a:r>
              <a:rPr lang="en-GB" sz="1200" dirty="0" smtClean="0"/>
              <a:t>, and Judge Taylor’s voice came from far away, and was tiny. I </a:t>
            </a:r>
            <a:r>
              <a:rPr lang="en-GB" sz="1200" u="sng" dirty="0" smtClean="0"/>
              <a:t>saw something only a lawyer’s child could be expected to see</a:t>
            </a:r>
            <a:r>
              <a:rPr lang="en-GB" sz="1200" dirty="0" smtClean="0"/>
              <a:t>, could be expected to watch for, and it was </a:t>
            </a:r>
            <a:r>
              <a:rPr lang="en-GB" sz="1200" u="sng" dirty="0" smtClean="0"/>
              <a:t>like watching Atticus walk </a:t>
            </a:r>
            <a:r>
              <a:rPr lang="en-GB" sz="1200" dirty="0" smtClean="0"/>
              <a:t>into the street, raise a rifle to his shoulder and pull the trigger, but watching all the time knowing that </a:t>
            </a:r>
            <a:r>
              <a:rPr lang="en-GB" sz="1200" u="sng" dirty="0" smtClean="0"/>
              <a:t>the gun was empty</a:t>
            </a:r>
            <a:r>
              <a:rPr lang="en-GB" sz="1200" dirty="0" smtClean="0"/>
              <a:t>. </a:t>
            </a:r>
          </a:p>
          <a:p>
            <a:r>
              <a:rPr lang="en-GB" sz="1200" dirty="0" smtClean="0"/>
              <a:t>    A jury never looks at a defendant is has convicted, and when this jury came in, </a:t>
            </a:r>
            <a:r>
              <a:rPr lang="en-GB" sz="1200" u="sng" dirty="0" smtClean="0"/>
              <a:t>not one of them looked at Tom Robinson.</a:t>
            </a:r>
            <a:r>
              <a:rPr lang="en-GB" sz="1200" dirty="0" smtClean="0"/>
              <a:t> The foreman handed a piece of paper to Mr Tate who handed it to the clerk who handed it to the judge ...</a:t>
            </a:r>
          </a:p>
          <a:p>
            <a:r>
              <a:rPr lang="en-GB" sz="1200" dirty="0" smtClean="0"/>
              <a:t>   </a:t>
            </a:r>
            <a:r>
              <a:rPr lang="en-GB" sz="1200" u="sng" dirty="0" smtClean="0"/>
              <a:t>I shut my eyes</a:t>
            </a:r>
            <a:r>
              <a:rPr lang="en-GB" sz="1200" dirty="0" smtClean="0"/>
              <a:t>. Judge Taylor was polling the jury: </a:t>
            </a:r>
            <a:r>
              <a:rPr lang="en-GB" sz="1200" u="sng" dirty="0" smtClean="0"/>
              <a:t>‘Guilty ... guilty ... guilty ... guilty</a:t>
            </a:r>
            <a:r>
              <a:rPr lang="en-GB" sz="1200" dirty="0" smtClean="0"/>
              <a:t>...’ I peeked at </a:t>
            </a:r>
            <a:r>
              <a:rPr lang="en-GB" sz="1200" dirty="0" err="1" smtClean="0"/>
              <a:t>Jem</a:t>
            </a:r>
            <a:r>
              <a:rPr lang="en-GB" sz="1200" dirty="0" smtClean="0"/>
              <a:t>: his hands were white from gripping the balcony rail, and his shoulders jerked as if each ‘guilty’ was a separate stab between them.</a:t>
            </a:r>
          </a:p>
          <a:p>
            <a:r>
              <a:rPr lang="en-GB" sz="1200" dirty="0" smtClean="0"/>
              <a:t>   </a:t>
            </a:r>
            <a:endParaRPr lang="en-GB" sz="1200" dirty="0"/>
          </a:p>
        </p:txBody>
      </p:sp>
      <p:sp>
        <p:nvSpPr>
          <p:cNvPr id="4" name="TextBox 3"/>
          <p:cNvSpPr txBox="1"/>
          <p:nvPr/>
        </p:nvSpPr>
        <p:spPr>
          <a:xfrm>
            <a:off x="467544" y="3429000"/>
            <a:ext cx="1440160" cy="1200329"/>
          </a:xfrm>
          <a:prstGeom prst="rect">
            <a:avLst/>
          </a:prstGeom>
          <a:noFill/>
        </p:spPr>
        <p:txBody>
          <a:bodyPr wrap="square" rtlCol="0">
            <a:spAutoFit/>
          </a:bodyPr>
          <a:lstStyle/>
          <a:p>
            <a:r>
              <a:rPr lang="en-GB" sz="1200" b="1" dirty="0" smtClean="0"/>
              <a:t>Structure/ short sentence; increase in tension, heightened by the inevitability of the verdict</a:t>
            </a:r>
            <a:endParaRPr lang="en-GB" sz="1200" b="1" dirty="0"/>
          </a:p>
        </p:txBody>
      </p:sp>
      <p:sp>
        <p:nvSpPr>
          <p:cNvPr id="5" name="TextBox 4"/>
          <p:cNvSpPr txBox="1"/>
          <p:nvPr/>
        </p:nvSpPr>
        <p:spPr>
          <a:xfrm>
            <a:off x="6228184" y="692696"/>
            <a:ext cx="1440160" cy="830997"/>
          </a:xfrm>
          <a:prstGeom prst="rect">
            <a:avLst/>
          </a:prstGeom>
          <a:noFill/>
        </p:spPr>
        <p:txBody>
          <a:bodyPr wrap="square" rtlCol="0">
            <a:spAutoFit/>
          </a:bodyPr>
          <a:lstStyle/>
          <a:p>
            <a:r>
              <a:rPr lang="en-GB" sz="1200" b="1" dirty="0" smtClean="0"/>
              <a:t>Change in pace; language/ </a:t>
            </a:r>
            <a:r>
              <a:rPr lang="en-GB" sz="1200" b="1" dirty="0" err="1" smtClean="0"/>
              <a:t>vocab</a:t>
            </a:r>
            <a:r>
              <a:rPr lang="en-GB" sz="1200" b="1" dirty="0" smtClean="0"/>
              <a:t> choices suggest tension</a:t>
            </a:r>
            <a:endParaRPr lang="en-GB" sz="1200" b="1" dirty="0"/>
          </a:p>
        </p:txBody>
      </p:sp>
      <p:sp>
        <p:nvSpPr>
          <p:cNvPr id="6" name="TextBox 5"/>
          <p:cNvSpPr txBox="1"/>
          <p:nvPr/>
        </p:nvSpPr>
        <p:spPr>
          <a:xfrm>
            <a:off x="251520" y="1772816"/>
            <a:ext cx="1440160" cy="1200329"/>
          </a:xfrm>
          <a:prstGeom prst="rect">
            <a:avLst/>
          </a:prstGeom>
          <a:noFill/>
        </p:spPr>
        <p:txBody>
          <a:bodyPr wrap="square" rtlCol="0">
            <a:spAutoFit/>
          </a:bodyPr>
          <a:lstStyle/>
          <a:p>
            <a:r>
              <a:rPr lang="en-GB" sz="1200" b="1" dirty="0" smtClean="0"/>
              <a:t>Imagery of the dream/ simile of ‘underwater swimmers’ &gt; lack of reality  to proceedings. </a:t>
            </a:r>
            <a:endParaRPr lang="en-GB" sz="1200" b="1" dirty="0"/>
          </a:p>
        </p:txBody>
      </p:sp>
      <p:sp>
        <p:nvSpPr>
          <p:cNvPr id="7" name="TextBox 6"/>
          <p:cNvSpPr txBox="1"/>
          <p:nvPr/>
        </p:nvSpPr>
        <p:spPr>
          <a:xfrm>
            <a:off x="7884368" y="2492896"/>
            <a:ext cx="1115616" cy="1384995"/>
          </a:xfrm>
          <a:prstGeom prst="rect">
            <a:avLst/>
          </a:prstGeom>
          <a:noFill/>
        </p:spPr>
        <p:txBody>
          <a:bodyPr wrap="square" rtlCol="0">
            <a:spAutoFit/>
          </a:bodyPr>
          <a:lstStyle/>
          <a:p>
            <a:r>
              <a:rPr lang="en-GB" sz="1200" b="1" dirty="0" smtClean="0"/>
              <a:t>Narrative perspective of adult; recognises corrupt nature of 1930s justice system</a:t>
            </a:r>
            <a:endParaRPr lang="en-GB" sz="1200" b="1" dirty="0"/>
          </a:p>
        </p:txBody>
      </p:sp>
      <p:sp>
        <p:nvSpPr>
          <p:cNvPr id="8" name="TextBox 7"/>
          <p:cNvSpPr txBox="1"/>
          <p:nvPr/>
        </p:nvSpPr>
        <p:spPr>
          <a:xfrm>
            <a:off x="7452320" y="4077072"/>
            <a:ext cx="1440160" cy="1015663"/>
          </a:xfrm>
          <a:prstGeom prst="rect">
            <a:avLst/>
          </a:prstGeom>
          <a:noFill/>
        </p:spPr>
        <p:txBody>
          <a:bodyPr wrap="square" rtlCol="0">
            <a:spAutoFit/>
          </a:bodyPr>
          <a:lstStyle/>
          <a:p>
            <a:r>
              <a:rPr lang="en-GB" sz="1200" b="1" dirty="0" smtClean="0"/>
              <a:t>Atticus presented as powerless; reminds us of shooting of Tim Johnson</a:t>
            </a:r>
            <a:endParaRPr lang="en-GB" sz="1200" b="1" dirty="0"/>
          </a:p>
        </p:txBody>
      </p:sp>
      <p:sp>
        <p:nvSpPr>
          <p:cNvPr id="9" name="TextBox 8"/>
          <p:cNvSpPr txBox="1"/>
          <p:nvPr/>
        </p:nvSpPr>
        <p:spPr>
          <a:xfrm>
            <a:off x="5076056" y="4941168"/>
            <a:ext cx="1440160" cy="1384995"/>
          </a:xfrm>
          <a:prstGeom prst="rect">
            <a:avLst/>
          </a:prstGeom>
          <a:noFill/>
        </p:spPr>
        <p:txBody>
          <a:bodyPr wrap="square" rtlCol="0">
            <a:spAutoFit/>
          </a:bodyPr>
          <a:lstStyle/>
          <a:p>
            <a:r>
              <a:rPr lang="en-GB" sz="1200" b="1" dirty="0" smtClean="0"/>
              <a:t>Repetition; brutal  and unfeeling condemnation of white jury – representative of justice system as a whole</a:t>
            </a:r>
            <a:endParaRPr lang="en-GB" sz="1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1988840"/>
            <a:ext cx="5688632" cy="3046988"/>
          </a:xfrm>
          <a:prstGeom prst="rect">
            <a:avLst/>
          </a:prstGeom>
          <a:noFill/>
        </p:spPr>
        <p:txBody>
          <a:bodyPr wrap="square" rtlCol="0">
            <a:spAutoFit/>
          </a:bodyPr>
          <a:lstStyle/>
          <a:p>
            <a:r>
              <a:rPr lang="en-GB" sz="1200" u="sng" dirty="0" smtClean="0"/>
              <a:t>Judge Taylor was saying something. </a:t>
            </a:r>
            <a:r>
              <a:rPr lang="en-GB" sz="1200" dirty="0" smtClean="0"/>
              <a:t>His gavel was in his fist, but he wasn’t using it. Dimly, I saw Atticus pushing papers from the table into his briefcase. He snapped it shut, went to the court reporter and </a:t>
            </a:r>
            <a:r>
              <a:rPr lang="en-GB" sz="1200" u="sng" dirty="0" smtClean="0"/>
              <a:t>said something</a:t>
            </a:r>
            <a:r>
              <a:rPr lang="en-GB" sz="1200" dirty="0" smtClean="0"/>
              <a:t>, nodded to Mr Gilmer, and then went to Tom Robinson and </a:t>
            </a:r>
            <a:r>
              <a:rPr lang="en-GB" sz="1200" u="sng" dirty="0" smtClean="0"/>
              <a:t>whispered</a:t>
            </a:r>
            <a:r>
              <a:rPr lang="en-GB" sz="1200" dirty="0" smtClean="0"/>
              <a:t> something to him. Atticus put his hand on Tom’s shoulder as he </a:t>
            </a:r>
            <a:r>
              <a:rPr lang="en-GB" sz="1200" u="sng" dirty="0" smtClean="0"/>
              <a:t>whispered. </a:t>
            </a:r>
            <a:r>
              <a:rPr lang="en-GB" sz="1200" dirty="0" smtClean="0"/>
              <a:t>Atticus took his coat off the back of his chair and pulled it over his shoulder. Then he left the courtroom, but not by his usual exit. He must have wanted to go home the short way, because </a:t>
            </a:r>
            <a:r>
              <a:rPr lang="en-GB" sz="1200" u="sng" dirty="0" smtClean="0"/>
              <a:t>he walked quickly down </a:t>
            </a:r>
            <a:r>
              <a:rPr lang="en-GB" sz="1200" dirty="0" smtClean="0"/>
              <a:t>the middle aisle towards the south exit. I followed the top of his head as he made his way to the door. </a:t>
            </a:r>
            <a:r>
              <a:rPr lang="en-GB" sz="1200" u="sng" dirty="0" smtClean="0"/>
              <a:t>He did not look up.</a:t>
            </a:r>
          </a:p>
          <a:p>
            <a:r>
              <a:rPr lang="en-GB" sz="1200" dirty="0" smtClean="0"/>
              <a:t>   Someone was punching me, but I was reluctant to take my eyes from the people below us, and from the image of </a:t>
            </a:r>
            <a:r>
              <a:rPr lang="en-GB" sz="1200" u="sng" dirty="0" smtClean="0"/>
              <a:t>Atticus’s lonely walk down the aisle</a:t>
            </a:r>
            <a:r>
              <a:rPr lang="en-GB" sz="1200" dirty="0" smtClean="0"/>
              <a:t>.</a:t>
            </a:r>
          </a:p>
          <a:p>
            <a:r>
              <a:rPr lang="en-GB" sz="1200" dirty="0" smtClean="0"/>
              <a:t>‘Miss Jean Louise?’</a:t>
            </a:r>
          </a:p>
          <a:p>
            <a:r>
              <a:rPr lang="en-GB" sz="1200" dirty="0" smtClean="0"/>
              <a:t>   I looked around. They were standing. All around us and in the balcony on the opposite wall, the Negroes were getting to their feet. Reverend Sykes’s voice was </a:t>
            </a:r>
            <a:r>
              <a:rPr lang="en-GB" sz="1200" u="sng" dirty="0" smtClean="0"/>
              <a:t>as distant </a:t>
            </a:r>
            <a:r>
              <a:rPr lang="en-GB" sz="1200" dirty="0" smtClean="0"/>
              <a:t>as Judge Taylor’s.</a:t>
            </a:r>
          </a:p>
          <a:p>
            <a:r>
              <a:rPr lang="en-GB" sz="1200" u="sng" dirty="0" smtClean="0"/>
              <a:t>‘Miss Jean Louise, stand up. Your father’s </a:t>
            </a:r>
            <a:r>
              <a:rPr lang="en-GB" sz="1200" u="sng" dirty="0" err="1" smtClean="0"/>
              <a:t>passin</a:t>
            </a:r>
            <a:r>
              <a:rPr lang="en-GB" sz="1200" u="sng" dirty="0" smtClean="0"/>
              <a:t>’.’”</a:t>
            </a:r>
          </a:p>
          <a:p>
            <a:endParaRPr lang="en-GB" sz="1200" dirty="0"/>
          </a:p>
        </p:txBody>
      </p:sp>
      <p:sp>
        <p:nvSpPr>
          <p:cNvPr id="4" name="TextBox 3"/>
          <p:cNvSpPr txBox="1"/>
          <p:nvPr/>
        </p:nvSpPr>
        <p:spPr>
          <a:xfrm>
            <a:off x="2123728" y="188640"/>
            <a:ext cx="1656184" cy="1569660"/>
          </a:xfrm>
          <a:prstGeom prst="rect">
            <a:avLst/>
          </a:prstGeom>
          <a:noFill/>
        </p:spPr>
        <p:txBody>
          <a:bodyPr wrap="square" rtlCol="0">
            <a:spAutoFit/>
          </a:bodyPr>
          <a:lstStyle/>
          <a:p>
            <a:r>
              <a:rPr lang="en-GB" sz="1200" b="1" dirty="0" smtClean="0"/>
              <a:t>Confusion  - adds to dream like imagery of earlier. Child’s perspective heightens injustice, bearing in mind what they have just seen in the court room.</a:t>
            </a:r>
            <a:endParaRPr lang="en-GB" sz="1200" b="1" dirty="0"/>
          </a:p>
        </p:txBody>
      </p:sp>
      <p:sp>
        <p:nvSpPr>
          <p:cNvPr id="5" name="TextBox 4"/>
          <p:cNvSpPr txBox="1"/>
          <p:nvPr/>
        </p:nvSpPr>
        <p:spPr>
          <a:xfrm>
            <a:off x="323528" y="2636912"/>
            <a:ext cx="1440160" cy="830997"/>
          </a:xfrm>
          <a:prstGeom prst="rect">
            <a:avLst/>
          </a:prstGeom>
          <a:noFill/>
        </p:spPr>
        <p:txBody>
          <a:bodyPr wrap="square" rtlCol="0">
            <a:spAutoFit/>
          </a:bodyPr>
          <a:lstStyle/>
          <a:p>
            <a:r>
              <a:rPr lang="en-GB" sz="1200" b="1" dirty="0" smtClean="0"/>
              <a:t>Hushed reactions of all – verb choices create sense of pathos</a:t>
            </a:r>
            <a:endParaRPr lang="en-GB" sz="1200" b="1" dirty="0"/>
          </a:p>
        </p:txBody>
      </p:sp>
      <p:sp>
        <p:nvSpPr>
          <p:cNvPr id="6" name="TextBox 5"/>
          <p:cNvSpPr txBox="1"/>
          <p:nvPr/>
        </p:nvSpPr>
        <p:spPr>
          <a:xfrm>
            <a:off x="7703840" y="2276872"/>
            <a:ext cx="1440160" cy="1015663"/>
          </a:xfrm>
          <a:prstGeom prst="rect">
            <a:avLst/>
          </a:prstGeom>
          <a:noFill/>
        </p:spPr>
        <p:txBody>
          <a:bodyPr wrap="square" rtlCol="0">
            <a:spAutoFit/>
          </a:bodyPr>
          <a:lstStyle/>
          <a:p>
            <a:r>
              <a:rPr lang="en-GB" sz="1200" b="1" dirty="0" smtClean="0"/>
              <a:t>Scout’s innocent view of her father- we realise the depth of his response</a:t>
            </a:r>
            <a:endParaRPr lang="en-GB" sz="1200" b="1" dirty="0"/>
          </a:p>
        </p:txBody>
      </p:sp>
      <p:sp>
        <p:nvSpPr>
          <p:cNvPr id="7" name="TextBox 6"/>
          <p:cNvSpPr txBox="1"/>
          <p:nvPr/>
        </p:nvSpPr>
        <p:spPr>
          <a:xfrm>
            <a:off x="323528" y="3789040"/>
            <a:ext cx="1440160" cy="1384995"/>
          </a:xfrm>
          <a:prstGeom prst="rect">
            <a:avLst/>
          </a:prstGeom>
          <a:noFill/>
        </p:spPr>
        <p:txBody>
          <a:bodyPr wrap="square" rtlCol="0">
            <a:spAutoFit/>
          </a:bodyPr>
          <a:lstStyle/>
          <a:p>
            <a:r>
              <a:rPr lang="en-GB" sz="1200" b="1" dirty="0" smtClean="0"/>
              <a:t>Description of Atticus; microcosm for novel as a whole; standing up against injustice – anticipates MLK/ Civil rights struggle</a:t>
            </a:r>
            <a:endParaRPr lang="en-GB" sz="1200" b="1" dirty="0"/>
          </a:p>
        </p:txBody>
      </p:sp>
      <p:sp>
        <p:nvSpPr>
          <p:cNvPr id="8" name="TextBox 7"/>
          <p:cNvSpPr txBox="1"/>
          <p:nvPr/>
        </p:nvSpPr>
        <p:spPr>
          <a:xfrm>
            <a:off x="5436096" y="4509120"/>
            <a:ext cx="1440160" cy="461665"/>
          </a:xfrm>
          <a:prstGeom prst="rect">
            <a:avLst/>
          </a:prstGeom>
          <a:noFill/>
        </p:spPr>
        <p:txBody>
          <a:bodyPr wrap="square" rtlCol="0">
            <a:spAutoFit/>
          </a:bodyPr>
          <a:lstStyle/>
          <a:p>
            <a:r>
              <a:rPr lang="en-GB" sz="1200" b="1" dirty="0" smtClean="0"/>
              <a:t>Final dialogue; respect</a:t>
            </a:r>
            <a:endParaRPr lang="en-GB" sz="1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en-GB" b="1" dirty="0" smtClean="0"/>
              <a:t>How does Lee’s use of language present emotions in this passage?</a:t>
            </a:r>
            <a:br>
              <a:rPr lang="en-GB" b="1" dirty="0" smtClean="0"/>
            </a:b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Set passage in context/ engage with question; e.g. What emotions in this passage and why?</a:t>
            </a:r>
          </a:p>
          <a:p>
            <a:r>
              <a:rPr lang="en-GB" dirty="0" smtClean="0"/>
              <a:t>Can work through passage methodically, highlighting key points (be careful not to re-tell story)</a:t>
            </a:r>
          </a:p>
          <a:p>
            <a:r>
              <a:rPr lang="en-GB" dirty="0" smtClean="0"/>
              <a:t>OR, pull out some key emotions and scan across the passage in short paragraphs</a:t>
            </a:r>
          </a:p>
          <a:p>
            <a:pPr lvl="1"/>
            <a:r>
              <a:rPr lang="en-GB" dirty="0" smtClean="0"/>
              <a:t>Confusion at verdict e.g. Dreamlike imagery</a:t>
            </a:r>
          </a:p>
          <a:p>
            <a:pPr lvl="1"/>
            <a:r>
              <a:rPr lang="en-GB" dirty="0" smtClean="0"/>
              <a:t>Tension leading up to verdict e.g. Short sentences</a:t>
            </a:r>
          </a:p>
          <a:p>
            <a:pPr lvl="1"/>
            <a:r>
              <a:rPr lang="en-GB" dirty="0" smtClean="0"/>
              <a:t>Admiration of Atticus e.g. Scout’s descriptions</a:t>
            </a:r>
          </a:p>
          <a:p>
            <a:pPr lvl="1"/>
            <a:r>
              <a:rPr lang="en-GB" dirty="0" smtClean="0"/>
              <a:t>Sense of tragic inevitability e.g. Jury not looking, repetition of ‘guilty’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For the question in the exam, you must:</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GB" dirty="0" smtClean="0"/>
              <a:t>Explore themes/ideas</a:t>
            </a:r>
          </a:p>
          <a:p>
            <a:r>
              <a:rPr lang="en-GB" dirty="0" smtClean="0"/>
              <a:t>Analyse language and/or structure to support interpretations</a:t>
            </a:r>
          </a:p>
          <a:p>
            <a:r>
              <a:rPr lang="en-GB" dirty="0" smtClean="0"/>
              <a:t>Explore the context, supported with quotations</a:t>
            </a:r>
          </a:p>
          <a:p>
            <a:endParaRPr lang="en-GB" dirty="0"/>
          </a:p>
          <a:p>
            <a:pPr marL="0" indent="0">
              <a:buNone/>
            </a:pPr>
            <a:r>
              <a:rPr lang="en-GB" dirty="0" smtClean="0"/>
              <a:t>Remember: this question is in two parts.  The first part focuses on analysing the extract, and the second part requires you to relate to the whole book and the context.  However, you can cover all bullet points in </a:t>
            </a:r>
            <a:r>
              <a:rPr lang="en-GB" u="sng" dirty="0" smtClean="0"/>
              <a:t>both</a:t>
            </a:r>
            <a:r>
              <a:rPr lang="en-GB" dirty="0" smtClean="0"/>
              <a:t> sections.</a:t>
            </a:r>
          </a:p>
          <a:p>
            <a:endParaRPr lang="en-GB" dirty="0"/>
          </a:p>
        </p:txBody>
      </p:sp>
    </p:spTree>
    <p:extLst>
      <p:ext uri="{BB962C8B-B14F-4D97-AF65-F5344CB8AC3E}">
        <p14:creationId xmlns:p14="http://schemas.microsoft.com/office/powerpoint/2010/main" val="2341835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 approaching question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14512</TotalTime>
  <Words>4827</Words>
  <Application>Microsoft Office PowerPoint</Application>
  <PresentationFormat>On-screen Show (4:3)</PresentationFormat>
  <Paragraphs>224</Paragraphs>
  <Slides>28</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To Kill A Mockingbird</vt:lpstr>
      <vt:lpstr>Exam format – no choice of question</vt:lpstr>
      <vt:lpstr>Part 1 – approaching question</vt:lpstr>
      <vt:lpstr>PowerPoint Presentation</vt:lpstr>
      <vt:lpstr>PowerPoint Presentation</vt:lpstr>
      <vt:lpstr>PowerPoint Presentation</vt:lpstr>
      <vt:lpstr>How does Lee’s use of language present emotions in this passage? </vt:lpstr>
      <vt:lpstr>For the question in the exam, you must:</vt:lpstr>
      <vt:lpstr>Part 2- approaching question</vt:lpstr>
      <vt:lpstr>Sample questions</vt:lpstr>
      <vt:lpstr>Contextual aspects to consider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Essay planning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Sofie</dc:creator>
  <cp:lastModifiedBy>Mr K Jackson</cp:lastModifiedBy>
  <cp:revision>26</cp:revision>
  <dcterms:created xsi:type="dcterms:W3CDTF">2013-04-11T11:43:48Z</dcterms:created>
  <dcterms:modified xsi:type="dcterms:W3CDTF">2015-04-29T19:52:26Z</dcterms:modified>
</cp:coreProperties>
</file>